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8" r:id="rId1"/>
    <p:sldMasterId id="2147483771" r:id="rId2"/>
  </p:sldMasterIdLst>
  <p:notesMasterIdLst>
    <p:notesMasterId r:id="rId40"/>
  </p:notesMasterIdLst>
  <p:sldIdLst>
    <p:sldId id="256" r:id="rId3"/>
    <p:sldId id="525" r:id="rId4"/>
    <p:sldId id="292" r:id="rId5"/>
    <p:sldId id="526" r:id="rId6"/>
    <p:sldId id="527" r:id="rId7"/>
    <p:sldId id="347" r:id="rId8"/>
    <p:sldId id="317" r:id="rId9"/>
    <p:sldId id="481" r:id="rId10"/>
    <p:sldId id="486" r:id="rId11"/>
    <p:sldId id="488" r:id="rId12"/>
    <p:sldId id="535" r:id="rId13"/>
    <p:sldId id="484" r:id="rId14"/>
    <p:sldId id="419" r:id="rId15"/>
    <p:sldId id="311" r:id="rId16"/>
    <p:sldId id="422" r:id="rId17"/>
    <p:sldId id="530" r:id="rId18"/>
    <p:sldId id="532" r:id="rId19"/>
    <p:sldId id="367" r:id="rId20"/>
    <p:sldId id="534" r:id="rId21"/>
    <p:sldId id="339" r:id="rId22"/>
    <p:sldId id="537" r:id="rId23"/>
    <p:sldId id="539" r:id="rId24"/>
    <p:sldId id="551" r:id="rId25"/>
    <p:sldId id="552" r:id="rId26"/>
    <p:sldId id="554" r:id="rId27"/>
    <p:sldId id="555" r:id="rId28"/>
    <p:sldId id="553" r:id="rId29"/>
    <p:sldId id="540" r:id="rId30"/>
    <p:sldId id="541" r:id="rId31"/>
    <p:sldId id="542" r:id="rId32"/>
    <p:sldId id="543" r:id="rId33"/>
    <p:sldId id="544" r:id="rId34"/>
    <p:sldId id="545" r:id="rId35"/>
    <p:sldId id="546" r:id="rId36"/>
    <p:sldId id="547" r:id="rId37"/>
    <p:sldId id="548" r:id="rId38"/>
    <p:sldId id="549" r:id="rId39"/>
  </p:sldIdLst>
  <p:sldSz cx="12192000" cy="6858000"/>
  <p:notesSz cx="9872663" cy="6797675"/>
  <p:embeddedFontLst>
    <p:embeddedFont>
      <p:font typeface="Cera Pro Medium" charset="0"/>
      <p:regular r:id="rId41"/>
      <p:italic r:id="rId42"/>
    </p:embeddedFont>
    <p:embeddedFont>
      <p:font typeface="Georgia" pitchFamily="18" charset="0"/>
      <p:regular r:id="rId43"/>
      <p:bold r:id="rId44"/>
      <p:italic r:id="rId45"/>
      <p:boldItalic r:id="rId46"/>
    </p:embeddedFont>
    <p:embeddedFont>
      <p:font typeface="Bebas Neue Regular" charset="0"/>
      <p:regular r:id="rId47"/>
    </p:embeddedFont>
    <p:embeddedFont>
      <p:font typeface="Calibri" pitchFamily="34" charset="0"/>
      <p:regular r:id="rId48"/>
      <p:bold r:id="rId49"/>
      <p:italic r:id="rId50"/>
      <p:boldItalic r:id="rId51"/>
    </p:embeddedFont>
    <p:embeddedFont>
      <p:font typeface="Bahnschrift SemiBold Condensed" pitchFamily="34" charset="0"/>
      <p:bold r:id="rId52"/>
    </p:embeddedFont>
    <p:embeddedFont>
      <p:font typeface="Arial Narrow" pitchFamily="34" charset="0"/>
      <p:regular r:id="rId53"/>
      <p:bold r:id="rId54"/>
      <p:italic r:id="rId55"/>
      <p:boldItalic r:id="rId56"/>
    </p:embeddedFont>
    <p:embeddedFont>
      <p:font typeface="Bahnschrift Condensed" pitchFamily="34" charset="0"/>
      <p:regular r:id="rId57"/>
      <p:bold r:id="rId58"/>
    </p:embeddedFont>
    <p:embeddedFont>
      <p:font typeface="Monotype Corsiva" pitchFamily="66" charset="0"/>
      <p:italic r:id="rId59"/>
    </p:embeddedFont>
    <p:embeddedFont>
      <p:font typeface="Segoe UI Black" pitchFamily="34" charset="0"/>
      <p:bold r:id="rId60"/>
      <p:boldItalic r:id="rId61"/>
    </p:embeddedFont>
    <p:embeddedFont>
      <p:font typeface="Comic Sans MS" pitchFamily="66" charset="0"/>
      <p:regular r:id="rId62"/>
      <p:bold r:id="rId63"/>
      <p:italic r:id="rId64"/>
      <p:boldItalic r:id="rId65"/>
    </p:embeddedFont>
    <p:embeddedFont>
      <p:font typeface="Wingdings 2" pitchFamily="18" charset="2"/>
      <p:regular r:id="rId6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432FF"/>
    <a:srgbClr val="002060"/>
    <a:srgbClr val="00FA00"/>
    <a:srgbClr val="3333FF"/>
    <a:srgbClr val="C0504D"/>
    <a:srgbClr val="17375E"/>
    <a:srgbClr val="99FFCC"/>
    <a:srgbClr val="63BDE1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615" autoAdjust="0"/>
    <p:restoredTop sz="86364" autoAdjust="0"/>
  </p:normalViewPr>
  <p:slideViewPr>
    <p:cSldViewPr>
      <p:cViewPr varScale="1">
        <p:scale>
          <a:sx n="90" d="100"/>
          <a:sy n="90" d="100"/>
        </p:scale>
        <p:origin x="-138" y="-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70" y="38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63" Type="http://schemas.openxmlformats.org/officeDocument/2006/relationships/font" Target="fonts/font23.fntdata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font" Target="fonts/font18.fntdata"/><Relationship Id="rId66" Type="http://schemas.openxmlformats.org/officeDocument/2006/relationships/font" Target="fonts/font2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font" Target="fonts/font17.fntdata"/><Relationship Id="rId61" Type="http://schemas.openxmlformats.org/officeDocument/2006/relationships/font" Target="fonts/font2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Relationship Id="rId60" Type="http://schemas.openxmlformats.org/officeDocument/2006/relationships/font" Target="fonts/font20.fntdata"/><Relationship Id="rId65" Type="http://schemas.openxmlformats.org/officeDocument/2006/relationships/font" Target="fonts/font2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font" Target="fonts/font16.fntdata"/><Relationship Id="rId64" Type="http://schemas.openxmlformats.org/officeDocument/2006/relationships/font" Target="fonts/font24.fntdata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font" Target="fonts/font19.fntdata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62" Type="http://schemas.openxmlformats.org/officeDocument/2006/relationships/font" Target="fonts/font22.fntdata"/><Relationship Id="rId7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ru-RU" sz="1200" dirty="0">
                <a:solidFill>
                  <a:srgbClr val="C00000"/>
                </a:solidFill>
              </a:rPr>
              <a:t>Количество отремонтированных зданий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endParaRPr lang="ru-RU" sz="1200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11965817142679663"/>
          <c:y val="1.3130373608940578E-2"/>
        </c:manualLayout>
      </c:layout>
    </c:title>
    <c:plotArea>
      <c:layout>
        <c:manualLayout>
          <c:layoutTarget val="inner"/>
          <c:xMode val="edge"/>
          <c:yMode val="edge"/>
          <c:x val="0.17453167466492722"/>
          <c:y val="0.25111623126958432"/>
          <c:w val="0.33700393959630787"/>
          <c:h val="0.640328408853048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0070C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7CE-4B0D-B08C-D55952BB2137}"/>
              </c:ext>
            </c:extLst>
          </c:dPt>
          <c:dPt>
            <c:idx val="1"/>
            <c:spPr>
              <a:pattFill prst="ltHorz">
                <a:fgClr>
                  <a:schemeClr val="bg1"/>
                </a:fgClr>
                <a:bgClr>
                  <a:schemeClr val="accent1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7CE-4B0D-B08C-D55952BB2137}"/>
              </c:ext>
            </c:extLst>
          </c:dPt>
          <c:dPt>
            <c:idx val="2"/>
            <c:spPr>
              <a:pattFill prst="ltVert">
                <a:fgClr>
                  <a:schemeClr val="bg1"/>
                </a:fgClr>
                <a:bgClr>
                  <a:srgbClr val="FF7C80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7CE-4B0D-B08C-D55952BB2137}"/>
              </c:ext>
            </c:extLst>
          </c:dPt>
          <c:dPt>
            <c:idx val="3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7CE-4B0D-B08C-D55952BB2137}"/>
              </c:ext>
            </c:extLst>
          </c:dPt>
          <c:dPt>
            <c:idx val="4"/>
            <c:spPr>
              <a:pattFill prst="ltHorz">
                <a:fgClr>
                  <a:schemeClr val="bg1"/>
                </a:fgClr>
                <a:bgClr>
                  <a:srgbClr val="7030A0"/>
                </a:bgClr>
              </a:patt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7CE-4B0D-B08C-D55952BB2137}"/>
              </c:ext>
            </c:extLst>
          </c:dPt>
          <c:cat>
            <c:strRef>
              <c:f>Лист1!$A$2:$A$6</c:f>
              <c:strCache>
                <c:ptCount val="5"/>
                <c:pt idx="0">
                  <c:v>Школы полностью отремонтированные</c:v>
                </c:pt>
                <c:pt idx="1">
                  <c:v>Школы с частичным ремонтом</c:v>
                </c:pt>
                <c:pt idx="2">
                  <c:v>Организации СПО с частичным ремонтом</c:v>
                </c:pt>
                <c:pt idx="3">
                  <c:v>Детские сады полностью отремонтированные</c:v>
                </c:pt>
                <c:pt idx="4">
                  <c:v>Детские сады с частичным ремонтом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45</c:v>
                </c:pt>
                <c:pt idx="1">
                  <c:v>153</c:v>
                </c:pt>
                <c:pt idx="2">
                  <c:v>160</c:v>
                </c:pt>
                <c:pt idx="3">
                  <c:v>8</c:v>
                </c:pt>
                <c:pt idx="4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07CE-4B0D-B08C-D55952BB2137}"/>
            </c:ext>
          </c:extLst>
        </c:ser>
        <c:firstSliceAng val="0"/>
      </c:pieChart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6150915529050015"/>
          <c:y val="8.4680522570928285E-2"/>
          <c:w val="0.3770202740405495"/>
          <c:h val="0.8291234382219077"/>
        </c:manualLayout>
      </c:layout>
      <c:txPr>
        <a:bodyPr/>
        <a:lstStyle/>
        <a:p>
          <a:pPr>
            <a:defRPr sz="1050" b="1">
              <a:latin typeface="Calibri" panose="020F0502020204030204" pitchFamily="34" charset="0"/>
              <a:cs typeface="Calibri" panose="020F0502020204030204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image" Target="../media/image142.png"/><Relationship Id="rId4" Type="http://schemas.openxmlformats.org/officeDocument/2006/relationships/image" Target="../media/image14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image" Target="../media/image142.png"/><Relationship Id="rId4" Type="http://schemas.openxmlformats.org/officeDocument/2006/relationships/image" Target="../media/image1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6F40D-B61C-44C1-BB33-8E381EED716B}" type="doc">
      <dgm:prSet loTypeId="urn:microsoft.com/office/officeart/2005/8/layout/vList3#1" loCatId="list" qsTypeId="urn:microsoft.com/office/officeart/2005/8/quickstyle/3d3" qsCatId="3D" csTypeId="urn:microsoft.com/office/officeart/2005/8/colors/accent5_3" csCatId="accent5" phldr="1"/>
      <dgm:spPr/>
    </dgm:pt>
    <dgm:pt modelId="{28316C1E-CE98-4B5E-BCFA-9FCEC620BF29}">
      <dgm:prSet phldrT="[Текст]" custT="1"/>
      <dgm:spPr/>
      <dgm:t>
        <a:bodyPr/>
        <a:lstStyle/>
        <a:p>
          <a:r>
            <a:rPr lang="ru-RU" sz="1800" b="1" dirty="0" smtClean="0"/>
            <a:t>Основы ветеринарии  </a:t>
          </a:r>
          <a:r>
            <a:rPr lang="ru-RU" sz="1500" b="1" dirty="0" smtClean="0"/>
            <a:t>                             10-11 классы    6 человек</a:t>
          </a:r>
          <a:endParaRPr lang="ru-RU" sz="1500" b="1" dirty="0"/>
        </a:p>
      </dgm:t>
    </dgm:pt>
    <dgm:pt modelId="{21968FF4-DF8B-412B-8349-C044F8184308}" type="parTrans" cxnId="{79587F0B-CFF9-41BB-9241-F8D2AB252154}">
      <dgm:prSet/>
      <dgm:spPr/>
      <dgm:t>
        <a:bodyPr/>
        <a:lstStyle/>
        <a:p>
          <a:endParaRPr lang="ru-RU"/>
        </a:p>
      </dgm:t>
    </dgm:pt>
    <dgm:pt modelId="{9C2F59A4-BBEB-44C0-B451-361EE099872E}" type="sibTrans" cxnId="{79587F0B-CFF9-41BB-9241-F8D2AB252154}">
      <dgm:prSet/>
      <dgm:spPr/>
      <dgm:t>
        <a:bodyPr/>
        <a:lstStyle/>
        <a:p>
          <a:endParaRPr lang="ru-RU"/>
        </a:p>
      </dgm:t>
    </dgm:pt>
    <dgm:pt modelId="{EE7A2828-2A10-4E00-B957-A405965BAE53}">
      <dgm:prSet phldrT="[Текст]" custT="1"/>
      <dgm:spPr/>
      <dgm:t>
        <a:bodyPr/>
        <a:lstStyle/>
        <a:p>
          <a:r>
            <a:rPr lang="ru-RU" sz="1800" b="1" dirty="0" smtClean="0"/>
            <a:t>Цифровые технологии в АПК </a:t>
          </a:r>
        </a:p>
        <a:p>
          <a:r>
            <a:rPr lang="ru-RU" sz="1500" b="1" dirty="0" smtClean="0"/>
            <a:t>   10-11 классы  </a:t>
          </a:r>
        </a:p>
        <a:p>
          <a:r>
            <a:rPr lang="ru-RU" sz="1500" b="1" dirty="0" smtClean="0"/>
            <a:t>13 человек</a:t>
          </a:r>
          <a:endParaRPr lang="ru-RU" sz="1500" b="1" dirty="0"/>
        </a:p>
      </dgm:t>
    </dgm:pt>
    <dgm:pt modelId="{38E00251-20D9-48F6-9982-9ACA018F92A6}" type="parTrans" cxnId="{19403888-83AF-42D7-95EA-DF6C467C55D1}">
      <dgm:prSet/>
      <dgm:spPr/>
      <dgm:t>
        <a:bodyPr/>
        <a:lstStyle/>
        <a:p>
          <a:endParaRPr lang="ru-RU"/>
        </a:p>
      </dgm:t>
    </dgm:pt>
    <dgm:pt modelId="{C1DCDAB8-35F7-45E8-B351-8DBFDC4534AF}" type="sibTrans" cxnId="{19403888-83AF-42D7-95EA-DF6C467C55D1}">
      <dgm:prSet/>
      <dgm:spPr/>
      <dgm:t>
        <a:bodyPr/>
        <a:lstStyle/>
        <a:p>
          <a:endParaRPr lang="ru-RU"/>
        </a:p>
      </dgm:t>
    </dgm:pt>
    <dgm:pt modelId="{86AB0C0D-F836-4081-964D-F4C9FD7D9627}">
      <dgm:prSet phldrT="[Текст]" custT="1"/>
      <dgm:spPr/>
      <dgm:t>
        <a:bodyPr/>
        <a:lstStyle/>
        <a:p>
          <a:r>
            <a:rPr lang="ru-RU" sz="1600" b="1" dirty="0" smtClean="0"/>
            <a:t>Основы химического мониторинга </a:t>
          </a:r>
          <a:r>
            <a:rPr lang="ru-RU" sz="1600" b="1" dirty="0" err="1" smtClean="0"/>
            <a:t>агроландшафтов</a:t>
          </a:r>
          <a:r>
            <a:rPr lang="ru-RU" sz="1600" b="1" dirty="0" smtClean="0"/>
            <a:t> </a:t>
          </a:r>
          <a:endParaRPr lang="ru-RU" sz="1500" b="1" dirty="0" smtClean="0"/>
        </a:p>
        <a:p>
          <a:r>
            <a:rPr lang="ru-RU" sz="1500" dirty="0" smtClean="0"/>
            <a:t> </a:t>
          </a:r>
          <a:r>
            <a:rPr lang="ru-RU" sz="1500" b="1" dirty="0" smtClean="0"/>
            <a:t>10-11 классы   7 человек</a:t>
          </a:r>
          <a:endParaRPr lang="ru-RU" sz="1500" b="1" dirty="0"/>
        </a:p>
      </dgm:t>
    </dgm:pt>
    <dgm:pt modelId="{3433BA1E-DBCE-44D1-B070-96FC95CE3F22}" type="parTrans" cxnId="{E1437756-0B7E-4ACE-900B-6045D8E4E380}">
      <dgm:prSet/>
      <dgm:spPr/>
      <dgm:t>
        <a:bodyPr/>
        <a:lstStyle/>
        <a:p>
          <a:endParaRPr lang="ru-RU"/>
        </a:p>
      </dgm:t>
    </dgm:pt>
    <dgm:pt modelId="{4146DCB5-F68B-406B-B756-114EDDEABF30}" type="sibTrans" cxnId="{E1437756-0B7E-4ACE-900B-6045D8E4E380}">
      <dgm:prSet/>
      <dgm:spPr/>
      <dgm:t>
        <a:bodyPr/>
        <a:lstStyle/>
        <a:p>
          <a:endParaRPr lang="ru-RU"/>
        </a:p>
      </dgm:t>
    </dgm:pt>
    <dgm:pt modelId="{5AB67509-8490-40C0-91A0-FE4B66102F59}">
      <dgm:prSet phldrT="[Текст]" custT="1"/>
      <dgm:spPr/>
      <dgm:t>
        <a:bodyPr/>
        <a:lstStyle/>
        <a:p>
          <a:r>
            <a:rPr lang="ru-RU" sz="1800" b="1" dirty="0" smtClean="0"/>
            <a:t>Сити-фермерство </a:t>
          </a:r>
          <a:r>
            <a:rPr lang="ru-RU" sz="1600" b="1" dirty="0" smtClean="0"/>
            <a:t>                                     8 классы   15 человек</a:t>
          </a:r>
          <a:endParaRPr lang="ru-RU" sz="1600" b="1" dirty="0"/>
        </a:p>
      </dgm:t>
    </dgm:pt>
    <dgm:pt modelId="{0810F1B3-6019-49C1-BB8E-2C6ADF115546}" type="parTrans" cxnId="{4AF0BFB7-97BD-481E-918E-26E6C28FE79E}">
      <dgm:prSet/>
      <dgm:spPr/>
      <dgm:t>
        <a:bodyPr/>
        <a:lstStyle/>
        <a:p>
          <a:endParaRPr lang="ru-RU"/>
        </a:p>
      </dgm:t>
    </dgm:pt>
    <dgm:pt modelId="{0372AA62-03A4-4393-B8A0-138926F773A9}" type="sibTrans" cxnId="{4AF0BFB7-97BD-481E-918E-26E6C28FE79E}">
      <dgm:prSet/>
      <dgm:spPr/>
      <dgm:t>
        <a:bodyPr/>
        <a:lstStyle/>
        <a:p>
          <a:endParaRPr lang="ru-RU"/>
        </a:p>
      </dgm:t>
    </dgm:pt>
    <dgm:pt modelId="{699F8BBE-EFA4-4B1B-9A1C-E1BCDA6353AD}" type="pres">
      <dgm:prSet presAssocID="{8416F40D-B61C-44C1-BB33-8E381EED716B}" presName="linearFlow" presStyleCnt="0">
        <dgm:presLayoutVars>
          <dgm:dir/>
          <dgm:resizeHandles val="exact"/>
        </dgm:presLayoutVars>
      </dgm:prSet>
      <dgm:spPr/>
    </dgm:pt>
    <dgm:pt modelId="{F1645704-72ED-49B8-9A18-A9D086F3C565}" type="pres">
      <dgm:prSet presAssocID="{28316C1E-CE98-4B5E-BCFA-9FCEC620BF29}" presName="composite" presStyleCnt="0"/>
      <dgm:spPr/>
    </dgm:pt>
    <dgm:pt modelId="{37D551C9-55DB-40C5-B708-53FBBAD7E6AE}" type="pres">
      <dgm:prSet presAssocID="{28316C1E-CE98-4B5E-BCFA-9FCEC620BF29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D89BC88-8908-46D4-941A-1E3FE5753537}" type="pres">
      <dgm:prSet presAssocID="{28316C1E-CE98-4B5E-BCFA-9FCEC620BF29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7672FB-A3CB-45FF-A3B4-495EA4C76847}" type="pres">
      <dgm:prSet presAssocID="{9C2F59A4-BBEB-44C0-B451-361EE099872E}" presName="spacing" presStyleCnt="0"/>
      <dgm:spPr/>
    </dgm:pt>
    <dgm:pt modelId="{BD8EEE23-60FA-422C-86BC-36A18BB2E634}" type="pres">
      <dgm:prSet presAssocID="{EE7A2828-2A10-4E00-B957-A405965BAE53}" presName="composite" presStyleCnt="0"/>
      <dgm:spPr/>
    </dgm:pt>
    <dgm:pt modelId="{039BC839-257E-4176-A382-65CA6792671A}" type="pres">
      <dgm:prSet presAssocID="{EE7A2828-2A10-4E00-B957-A405965BAE53}" presName="imgShp" presStyleLbl="fgImgPlace1" presStyleIdx="1" presStyleCnt="4" custLinFactY="36409" custLinFactNeighborX="-9957" custLinFactNeighborY="10000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C33FAFD-F1CA-4ADA-B296-F19CA9857DD1}" type="pres">
      <dgm:prSet presAssocID="{EE7A2828-2A10-4E00-B957-A405965BAE53}" presName="txShp" presStyleLbl="node1" presStyleIdx="1" presStyleCnt="4" custLinFactY="33598" custLinFactNeighborX="51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08102-7925-48E1-998F-8FC4947A168A}" type="pres">
      <dgm:prSet presAssocID="{C1DCDAB8-35F7-45E8-B351-8DBFDC4534AF}" presName="spacing" presStyleCnt="0"/>
      <dgm:spPr/>
    </dgm:pt>
    <dgm:pt modelId="{8A11F9D0-31F4-42EE-8957-147CB3008339}" type="pres">
      <dgm:prSet presAssocID="{86AB0C0D-F836-4081-964D-F4C9FD7D9627}" presName="composite" presStyleCnt="0"/>
      <dgm:spPr/>
    </dgm:pt>
    <dgm:pt modelId="{16E60AD8-58C3-443C-A996-B3F2C18B0AC6}" type="pres">
      <dgm:prSet presAssocID="{86AB0C0D-F836-4081-964D-F4C9FD7D9627}" presName="imgShp" presStyleLbl="fgImgPlace1" presStyleIdx="2" presStyleCnt="4" custLinFactY="-23578" custLinFactNeighborX="-9957" custLinFactNeighborY="-10000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300FAE7-CC41-484F-935E-F48B336065C0}" type="pres">
      <dgm:prSet presAssocID="{86AB0C0D-F836-4081-964D-F4C9FD7D9627}" presName="txShp" presStyleLbl="node1" presStyleIdx="2" presStyleCnt="4" custLinFactY="-26918" custLinFactNeighborX="51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91D1D-D5A1-4AE2-90C7-C820EB01C605}" type="pres">
      <dgm:prSet presAssocID="{4146DCB5-F68B-406B-B756-114EDDEABF30}" presName="spacing" presStyleCnt="0"/>
      <dgm:spPr/>
    </dgm:pt>
    <dgm:pt modelId="{1752DE31-7EBB-4011-B824-69FE44CD951B}" type="pres">
      <dgm:prSet presAssocID="{5AB67509-8490-40C0-91A0-FE4B66102F59}" presName="composite" presStyleCnt="0"/>
      <dgm:spPr/>
    </dgm:pt>
    <dgm:pt modelId="{52EC583E-F86F-4182-976E-DA3FA92A7129}" type="pres">
      <dgm:prSet presAssocID="{5AB67509-8490-40C0-91A0-FE4B66102F59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76EF1CE5-00B9-48C2-95AC-935D02F785B5}" type="pres">
      <dgm:prSet presAssocID="{5AB67509-8490-40C0-91A0-FE4B66102F59}" presName="txShp" presStyleLbl="node1" presStyleIdx="3" presStyleCnt="4" custLinFactNeighborX="-342" custLinFactNeighborY="2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359A45-0A3F-4360-B5C4-088477C9039C}" type="presOf" srcId="{86AB0C0D-F836-4081-964D-F4C9FD7D9627}" destId="{4300FAE7-CC41-484F-935E-F48B336065C0}" srcOrd="0" destOrd="0" presId="urn:microsoft.com/office/officeart/2005/8/layout/vList3#1"/>
    <dgm:cxn modelId="{5851B008-B35F-4569-8F2A-1D407792F1B0}" type="presOf" srcId="{28316C1E-CE98-4B5E-BCFA-9FCEC620BF29}" destId="{2D89BC88-8908-46D4-941A-1E3FE5753537}" srcOrd="0" destOrd="0" presId="urn:microsoft.com/office/officeart/2005/8/layout/vList3#1"/>
    <dgm:cxn modelId="{79587F0B-CFF9-41BB-9241-F8D2AB252154}" srcId="{8416F40D-B61C-44C1-BB33-8E381EED716B}" destId="{28316C1E-CE98-4B5E-BCFA-9FCEC620BF29}" srcOrd="0" destOrd="0" parTransId="{21968FF4-DF8B-412B-8349-C044F8184308}" sibTransId="{9C2F59A4-BBEB-44C0-B451-361EE099872E}"/>
    <dgm:cxn modelId="{19403888-83AF-42D7-95EA-DF6C467C55D1}" srcId="{8416F40D-B61C-44C1-BB33-8E381EED716B}" destId="{EE7A2828-2A10-4E00-B957-A405965BAE53}" srcOrd="1" destOrd="0" parTransId="{38E00251-20D9-48F6-9982-9ACA018F92A6}" sibTransId="{C1DCDAB8-35F7-45E8-B351-8DBFDC4534AF}"/>
    <dgm:cxn modelId="{A7A0B8A0-09E6-4A1F-ABE1-4412267D2FBD}" type="presOf" srcId="{EE7A2828-2A10-4E00-B957-A405965BAE53}" destId="{AC33FAFD-F1CA-4ADA-B296-F19CA9857DD1}" srcOrd="0" destOrd="0" presId="urn:microsoft.com/office/officeart/2005/8/layout/vList3#1"/>
    <dgm:cxn modelId="{E1437756-0B7E-4ACE-900B-6045D8E4E380}" srcId="{8416F40D-B61C-44C1-BB33-8E381EED716B}" destId="{86AB0C0D-F836-4081-964D-F4C9FD7D9627}" srcOrd="2" destOrd="0" parTransId="{3433BA1E-DBCE-44D1-B070-96FC95CE3F22}" sibTransId="{4146DCB5-F68B-406B-B756-114EDDEABF30}"/>
    <dgm:cxn modelId="{4AF0BFB7-97BD-481E-918E-26E6C28FE79E}" srcId="{8416F40D-B61C-44C1-BB33-8E381EED716B}" destId="{5AB67509-8490-40C0-91A0-FE4B66102F59}" srcOrd="3" destOrd="0" parTransId="{0810F1B3-6019-49C1-BB8E-2C6ADF115546}" sibTransId="{0372AA62-03A4-4393-B8A0-138926F773A9}"/>
    <dgm:cxn modelId="{524F41E8-01B1-4E0D-9B08-2DE7686101E5}" type="presOf" srcId="{8416F40D-B61C-44C1-BB33-8E381EED716B}" destId="{699F8BBE-EFA4-4B1B-9A1C-E1BCDA6353AD}" srcOrd="0" destOrd="0" presId="urn:microsoft.com/office/officeart/2005/8/layout/vList3#1"/>
    <dgm:cxn modelId="{E108B4E8-D409-4A25-9709-524FEF37E394}" type="presOf" srcId="{5AB67509-8490-40C0-91A0-FE4B66102F59}" destId="{76EF1CE5-00B9-48C2-95AC-935D02F785B5}" srcOrd="0" destOrd="0" presId="urn:microsoft.com/office/officeart/2005/8/layout/vList3#1"/>
    <dgm:cxn modelId="{C355BD57-88EB-438F-A04D-25F7A857B55D}" type="presParOf" srcId="{699F8BBE-EFA4-4B1B-9A1C-E1BCDA6353AD}" destId="{F1645704-72ED-49B8-9A18-A9D086F3C565}" srcOrd="0" destOrd="0" presId="urn:microsoft.com/office/officeart/2005/8/layout/vList3#1"/>
    <dgm:cxn modelId="{525F0D31-55D2-4FCD-9583-C96B1527BF21}" type="presParOf" srcId="{F1645704-72ED-49B8-9A18-A9D086F3C565}" destId="{37D551C9-55DB-40C5-B708-53FBBAD7E6AE}" srcOrd="0" destOrd="0" presId="urn:microsoft.com/office/officeart/2005/8/layout/vList3#1"/>
    <dgm:cxn modelId="{3434135D-57DA-4DD4-939E-1360F4EFD8E4}" type="presParOf" srcId="{F1645704-72ED-49B8-9A18-A9D086F3C565}" destId="{2D89BC88-8908-46D4-941A-1E3FE5753537}" srcOrd="1" destOrd="0" presId="urn:microsoft.com/office/officeart/2005/8/layout/vList3#1"/>
    <dgm:cxn modelId="{8F610334-2F8D-4268-AC56-FA90190CCD80}" type="presParOf" srcId="{699F8BBE-EFA4-4B1B-9A1C-E1BCDA6353AD}" destId="{9B7672FB-A3CB-45FF-A3B4-495EA4C76847}" srcOrd="1" destOrd="0" presId="urn:microsoft.com/office/officeart/2005/8/layout/vList3#1"/>
    <dgm:cxn modelId="{81EE10D0-F366-4C71-B0EC-11AA258B44A1}" type="presParOf" srcId="{699F8BBE-EFA4-4B1B-9A1C-E1BCDA6353AD}" destId="{BD8EEE23-60FA-422C-86BC-36A18BB2E634}" srcOrd="2" destOrd="0" presId="urn:microsoft.com/office/officeart/2005/8/layout/vList3#1"/>
    <dgm:cxn modelId="{8CCCED92-43D1-4F8F-A265-2FD2BFCE1981}" type="presParOf" srcId="{BD8EEE23-60FA-422C-86BC-36A18BB2E634}" destId="{039BC839-257E-4176-A382-65CA6792671A}" srcOrd="0" destOrd="0" presId="urn:microsoft.com/office/officeart/2005/8/layout/vList3#1"/>
    <dgm:cxn modelId="{D88E62AE-C4F0-4ED9-8460-93F2C2A33271}" type="presParOf" srcId="{BD8EEE23-60FA-422C-86BC-36A18BB2E634}" destId="{AC33FAFD-F1CA-4ADA-B296-F19CA9857DD1}" srcOrd="1" destOrd="0" presId="urn:microsoft.com/office/officeart/2005/8/layout/vList3#1"/>
    <dgm:cxn modelId="{CEAA7FEC-04E5-4056-83B6-DE18849B14F8}" type="presParOf" srcId="{699F8BBE-EFA4-4B1B-9A1C-E1BCDA6353AD}" destId="{8DB08102-7925-48E1-998F-8FC4947A168A}" srcOrd="3" destOrd="0" presId="urn:microsoft.com/office/officeart/2005/8/layout/vList3#1"/>
    <dgm:cxn modelId="{BB310C9C-2A60-44A0-AFDD-16A5D2980D45}" type="presParOf" srcId="{699F8BBE-EFA4-4B1B-9A1C-E1BCDA6353AD}" destId="{8A11F9D0-31F4-42EE-8957-147CB3008339}" srcOrd="4" destOrd="0" presId="urn:microsoft.com/office/officeart/2005/8/layout/vList3#1"/>
    <dgm:cxn modelId="{FED3DB08-395D-46A0-9579-C6BC21DC1BC4}" type="presParOf" srcId="{8A11F9D0-31F4-42EE-8957-147CB3008339}" destId="{16E60AD8-58C3-443C-A996-B3F2C18B0AC6}" srcOrd="0" destOrd="0" presId="urn:microsoft.com/office/officeart/2005/8/layout/vList3#1"/>
    <dgm:cxn modelId="{DFD3CCCE-E5EF-4713-9703-D6A5B99747E3}" type="presParOf" srcId="{8A11F9D0-31F4-42EE-8957-147CB3008339}" destId="{4300FAE7-CC41-484F-935E-F48B336065C0}" srcOrd="1" destOrd="0" presId="urn:microsoft.com/office/officeart/2005/8/layout/vList3#1"/>
    <dgm:cxn modelId="{09553C44-277C-4552-A156-49826596906E}" type="presParOf" srcId="{699F8BBE-EFA4-4B1B-9A1C-E1BCDA6353AD}" destId="{B7991D1D-D5A1-4AE2-90C7-C820EB01C605}" srcOrd="5" destOrd="0" presId="urn:microsoft.com/office/officeart/2005/8/layout/vList3#1"/>
    <dgm:cxn modelId="{4BF6207F-E710-4188-A2BE-34F65453F868}" type="presParOf" srcId="{699F8BBE-EFA4-4B1B-9A1C-E1BCDA6353AD}" destId="{1752DE31-7EBB-4011-B824-69FE44CD951B}" srcOrd="6" destOrd="0" presId="urn:microsoft.com/office/officeart/2005/8/layout/vList3#1"/>
    <dgm:cxn modelId="{2F7D6D43-4B14-471E-8B17-4313E65F7D4A}" type="presParOf" srcId="{1752DE31-7EBB-4011-B824-69FE44CD951B}" destId="{52EC583E-F86F-4182-976E-DA3FA92A7129}" srcOrd="0" destOrd="0" presId="urn:microsoft.com/office/officeart/2005/8/layout/vList3#1"/>
    <dgm:cxn modelId="{015D7FE1-776B-47C6-B935-406D0359E582}" type="presParOf" srcId="{1752DE31-7EBB-4011-B824-69FE44CD951B}" destId="{76EF1CE5-00B9-48C2-95AC-935D02F785B5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89BC88-8908-46D4-941A-1E3FE5753537}">
      <dsp:nvSpPr>
        <dsp:cNvPr id="0" name=""/>
        <dsp:cNvSpPr/>
      </dsp:nvSpPr>
      <dsp:spPr>
        <a:xfrm rot="10800000">
          <a:off x="1593750" y="1121"/>
          <a:ext cx="5320702" cy="1014294"/>
        </a:xfrm>
        <a:prstGeom prst="homePlate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7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Основы ветеринарии  </a:t>
          </a:r>
          <a:r>
            <a:rPr lang="ru-RU" sz="1500" b="1" kern="1200" dirty="0" smtClean="0"/>
            <a:t>                             10-11 классы    6 человек</a:t>
          </a:r>
          <a:endParaRPr lang="ru-RU" sz="1500" b="1" kern="1200" dirty="0"/>
        </a:p>
      </dsp:txBody>
      <dsp:txXfrm rot="10800000">
        <a:off x="1593750" y="1121"/>
        <a:ext cx="5320702" cy="1014294"/>
      </dsp:txXfrm>
    </dsp:sp>
    <dsp:sp modelId="{37D551C9-55DB-40C5-B708-53FBBAD7E6AE}">
      <dsp:nvSpPr>
        <dsp:cNvPr id="0" name=""/>
        <dsp:cNvSpPr/>
      </dsp:nvSpPr>
      <dsp:spPr>
        <a:xfrm>
          <a:off x="1086603" y="1121"/>
          <a:ext cx="1014294" cy="101429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C33FAFD-F1CA-4ADA-B296-F19CA9857DD1}">
      <dsp:nvSpPr>
        <dsp:cNvPr id="0" name=""/>
        <dsp:cNvSpPr/>
      </dsp:nvSpPr>
      <dsp:spPr>
        <a:xfrm rot="10800000">
          <a:off x="1621045" y="2673266"/>
          <a:ext cx="5320702" cy="1014294"/>
        </a:xfrm>
        <a:prstGeom prst="homePlate">
          <a:avLst/>
        </a:prstGeom>
        <a:solidFill>
          <a:schemeClr val="accent5">
            <a:shade val="80000"/>
            <a:hueOff val="7742"/>
            <a:satOff val="431"/>
            <a:lumOff val="675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7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Цифровые технологии в АПК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   10-11 классы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13 человек</a:t>
          </a:r>
          <a:endParaRPr lang="ru-RU" sz="1500" b="1" kern="1200" dirty="0"/>
        </a:p>
      </dsp:txBody>
      <dsp:txXfrm rot="10800000">
        <a:off x="1621045" y="2673266"/>
        <a:ext cx="5320702" cy="1014294"/>
      </dsp:txXfrm>
    </dsp:sp>
    <dsp:sp modelId="{039BC839-257E-4176-A382-65CA6792671A}">
      <dsp:nvSpPr>
        <dsp:cNvPr id="0" name=""/>
        <dsp:cNvSpPr/>
      </dsp:nvSpPr>
      <dsp:spPr>
        <a:xfrm>
          <a:off x="985610" y="2701778"/>
          <a:ext cx="1014294" cy="101429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300FAE7-CC41-484F-935E-F48B336065C0}">
      <dsp:nvSpPr>
        <dsp:cNvPr id="0" name=""/>
        <dsp:cNvSpPr/>
      </dsp:nvSpPr>
      <dsp:spPr>
        <a:xfrm rot="10800000">
          <a:off x="1621045" y="1347936"/>
          <a:ext cx="5320702" cy="1014294"/>
        </a:xfrm>
        <a:prstGeom prst="homePlate">
          <a:avLst/>
        </a:prstGeom>
        <a:solidFill>
          <a:schemeClr val="accent5">
            <a:shade val="80000"/>
            <a:hueOff val="15483"/>
            <a:satOff val="861"/>
            <a:lumOff val="1350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7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Основы химического мониторинга </a:t>
          </a:r>
          <a:r>
            <a:rPr lang="ru-RU" sz="1600" b="1" kern="1200" dirty="0" err="1" smtClean="0"/>
            <a:t>агроландшафтов</a:t>
          </a:r>
          <a:r>
            <a:rPr lang="ru-RU" sz="1600" b="1" kern="1200" dirty="0" smtClean="0"/>
            <a:t> </a:t>
          </a:r>
          <a:endParaRPr lang="ru-RU" sz="15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 </a:t>
          </a:r>
          <a:r>
            <a:rPr lang="ru-RU" sz="1500" b="1" kern="1200" dirty="0" smtClean="0"/>
            <a:t>10-11 классы   7 человек</a:t>
          </a:r>
          <a:endParaRPr lang="ru-RU" sz="1500" b="1" kern="1200" dirty="0"/>
        </a:p>
      </dsp:txBody>
      <dsp:txXfrm rot="10800000">
        <a:off x="1621045" y="1347936"/>
        <a:ext cx="5320702" cy="1014294"/>
      </dsp:txXfrm>
    </dsp:sp>
    <dsp:sp modelId="{16E60AD8-58C3-443C-A996-B3F2C18B0AC6}">
      <dsp:nvSpPr>
        <dsp:cNvPr id="0" name=""/>
        <dsp:cNvSpPr/>
      </dsp:nvSpPr>
      <dsp:spPr>
        <a:xfrm>
          <a:off x="985610" y="1381814"/>
          <a:ext cx="1014294" cy="1014294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EF1CE5-00B9-48C2-95AC-935D02F785B5}">
      <dsp:nvSpPr>
        <dsp:cNvPr id="0" name=""/>
        <dsp:cNvSpPr/>
      </dsp:nvSpPr>
      <dsp:spPr>
        <a:xfrm rot="10800000">
          <a:off x="1575553" y="3953448"/>
          <a:ext cx="5320702" cy="1014294"/>
        </a:xfrm>
        <a:prstGeom prst="homePlate">
          <a:avLst/>
        </a:prstGeom>
        <a:solidFill>
          <a:schemeClr val="accent5">
            <a:shade val="80000"/>
            <a:hueOff val="23225"/>
            <a:satOff val="1292"/>
            <a:lumOff val="2025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727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Сити-фермерство </a:t>
          </a:r>
          <a:r>
            <a:rPr lang="ru-RU" sz="1600" b="1" kern="1200" dirty="0" smtClean="0"/>
            <a:t>                                     8 классы   15 человек</a:t>
          </a:r>
          <a:endParaRPr lang="ru-RU" sz="1600" b="1" kern="1200" dirty="0"/>
        </a:p>
      </dsp:txBody>
      <dsp:txXfrm rot="10800000">
        <a:off x="1575553" y="3953448"/>
        <a:ext cx="5320702" cy="1014294"/>
      </dsp:txXfrm>
    </dsp:sp>
    <dsp:sp modelId="{52EC583E-F86F-4182-976E-DA3FA92A7129}">
      <dsp:nvSpPr>
        <dsp:cNvPr id="0" name=""/>
        <dsp:cNvSpPr/>
      </dsp:nvSpPr>
      <dsp:spPr>
        <a:xfrm>
          <a:off x="1086603" y="3952327"/>
          <a:ext cx="1014294" cy="1014294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image" Target="../media/image10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image" Target="../media/image10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0.10491</cdr:x>
      <cdr:y>0.08592</cdr:y>
    </cdr:from>
    <cdr:to>
      <cdr:x>0.25456</cdr:x>
      <cdr:y>0.36924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675533" y="291174"/>
          <a:ext cx="963575" cy="960111"/>
        </a:xfrm>
        <a:prstGeom xmlns:a="http://schemas.openxmlformats.org/drawingml/2006/main" prst="ellipse">
          <a:avLst/>
        </a:prstGeom>
        <a:solidFill xmlns:a="http://schemas.openxmlformats.org/drawingml/2006/main">
          <a:srgbClr val="7030A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4025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1225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68425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5625" indent="1588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>
              <a:latin typeface="Calibri" panose="020F0502020204030204" pitchFamily="34" charset="0"/>
              <a:cs typeface="Calibri" panose="020F0502020204030204" pitchFamily="34" charset="0"/>
            </a:rPr>
            <a:t>89</a:t>
          </a:r>
        </a:p>
        <a:p xmlns:a="http://schemas.openxmlformats.org/drawingml/2006/main">
          <a:pPr algn="ctr"/>
          <a:r>
            <a:rPr lang="ru-RU" b="1" dirty="0">
              <a:latin typeface="Calibri" panose="020F0502020204030204" pitchFamily="34" charset="0"/>
              <a:cs typeface="Calibri" panose="020F0502020204030204" pitchFamily="34" charset="0"/>
            </a:rPr>
            <a:t>д/с</a:t>
          </a:r>
          <a:endParaRPr lang="ru-RU" sz="105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0.39943</cdr:x>
      <cdr:y>0.20667</cdr:y>
    </cdr:from>
    <cdr:to>
      <cdr:x>0.50381</cdr:x>
      <cdr:y>0.26333</cdr:y>
    </cdr:to>
    <cdr:cxnSp macro="">
      <cdr:nvCxnSpPr>
        <cdr:cNvPr id="4" name="Прямая соединительная линия 3">
          <a:extLst xmlns:a="http://schemas.openxmlformats.org/drawingml/2006/main">
            <a:ext uri="{FF2B5EF4-FFF2-40B4-BE49-F238E27FC236}"/>
          </a:extLst>
        </cdr:cNvPr>
        <cdr:cNvCxnSpPr/>
      </cdr:nvCxnSpPr>
      <cdr:spPr>
        <a:xfrm xmlns:a="http://schemas.openxmlformats.org/drawingml/2006/main" flipV="1">
          <a:off x="1928912" y="525264"/>
          <a:ext cx="504056" cy="14401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0.50381</cdr:x>
      <cdr:y>0.40499</cdr:y>
    </cdr:from>
    <cdr:to>
      <cdr:x>0.54657</cdr:x>
      <cdr:y>0.48999</cdr:y>
    </cdr:to>
    <cdr:cxnSp macro="">
      <cdr:nvCxnSpPr>
        <cdr:cNvPr id="5" name="Прямая соединительная линия 4">
          <a:extLst xmlns:a="http://schemas.openxmlformats.org/drawingml/2006/main">
            <a:ext uri="{FF2B5EF4-FFF2-40B4-BE49-F238E27FC236}"/>
          </a:extLst>
        </cdr:cNvPr>
        <cdr:cNvCxnSpPr/>
      </cdr:nvCxnSpPr>
      <cdr:spPr>
        <a:xfrm xmlns:a="http://schemas.openxmlformats.org/drawingml/2006/main" flipV="1">
          <a:off x="2432968" y="1029320"/>
          <a:ext cx="206524" cy="21602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0.47864</cdr:x>
      <cdr:y>0.14579</cdr:y>
    </cdr:from>
    <cdr:to>
      <cdr:x>0.61276</cdr:x>
      <cdr:y>0.42873</cdr:y>
    </cdr:to>
    <cdr:sp macro="" textlink="">
      <cdr:nvSpPr>
        <cdr:cNvPr id="3" name="Овал 2">
          <a:extLst xmlns:a="http://schemas.openxmlformats.org/drawingml/2006/main">
            <a:ext uri="{FF2B5EF4-FFF2-40B4-BE49-F238E27FC236}"/>
          </a:extLst>
        </cdr:cNvPr>
        <cdr:cNvSpPr/>
      </cdr:nvSpPr>
      <cdr:spPr>
        <a:xfrm xmlns:a="http://schemas.openxmlformats.org/drawingml/2006/main">
          <a:off x="3081919" y="494039"/>
          <a:ext cx="863600" cy="95884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121917" tIns="60958" rIns="121917" bIns="60958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defRPr/>
          </a:pPr>
          <a:r>
            <a:rPr lang="ru-RU" sz="1900" b="1" dirty="0">
              <a:latin typeface="Calibri" panose="020F0502020204030204" pitchFamily="34" charset="0"/>
              <a:cs typeface="Calibri" panose="020F0502020204030204" pitchFamily="34" charset="0"/>
            </a:rPr>
            <a:t>288</a:t>
          </a:r>
        </a:p>
        <a:p xmlns:a="http://schemas.openxmlformats.org/drawingml/2006/main">
          <a:pPr algn="ctr">
            <a:defRPr/>
          </a:pPr>
          <a:r>
            <a:rPr lang="ru-RU" sz="1200" b="1" dirty="0">
              <a:latin typeface="Calibri" panose="020F0502020204030204" pitchFamily="34" charset="0"/>
              <a:cs typeface="Calibri" panose="020F0502020204030204" pitchFamily="34" charset="0"/>
            </a:rPr>
            <a:t>школ</a:t>
          </a:r>
          <a:endParaRPr lang="ru-RU" sz="11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278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8" tIns="45449" rIns="90898" bIns="45449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3" name="Дата 2"/>
          <p:cNvSpPr>
            <a:spLocks noGrp="1"/>
          </p:cNvSpPr>
          <p:nvPr>
            <p:ph type="dt" idx="1"/>
          </p:nvPr>
        </p:nvSpPr>
        <p:spPr bwMode="auto">
          <a:xfrm>
            <a:off x="5591175" y="0"/>
            <a:ext cx="4278313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8" tIns="45449" rIns="90898" bIns="4544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E5D08E1-C335-4FBD-A1E4-65498C2243F8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98" tIns="45449" rIns="90898" bIns="4544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7813" cy="2676525"/>
          </a:xfrm>
          <a:prstGeom prst="rect">
            <a:avLst/>
          </a:prstGeom>
        </p:spPr>
        <p:txBody>
          <a:bodyPr vert="horz" lIns="90898" tIns="45449" rIns="90898" bIns="45449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656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6456363"/>
            <a:ext cx="4278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8" tIns="45449" rIns="90898" bIns="4544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5591175" y="6456363"/>
            <a:ext cx="4278313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8" tIns="45449" rIns="90898" bIns="454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BC89408-EFFA-47C9-BCE1-82A602501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доступности дошкольного образования в регионе и у себя в муниципалитете, сколько построено д/садов, создано мест.</a:t>
            </a:r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AF268-B9D2-4D68-B957-D836ADC6273E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планах создания кванториумов и мини-кванториумов в 2024 году в регионе, в вашем муниципалитете, в вашей школе (если еще не сделано). Как ребенок может туда записаться!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68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5FDD20-7F53-4875-AF2A-5AB8AC5BEBC5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Google Shape;115;p6:notes"/>
          <p:cNvSpPr>
            <a:spLocks noGrp="1"/>
          </p:cNvSpPr>
          <p:nvPr>
            <p:ph type="body" idx="1"/>
          </p:nvPr>
        </p:nvSpPr>
        <p:spPr bwMode="auto">
          <a:xfrm>
            <a:off x="692150" y="4760913"/>
            <a:ext cx="5535613" cy="4508500"/>
          </a:xfrm>
          <a:noFill/>
        </p:spPr>
        <p:txBody>
          <a:bodyPr wrap="square" lIns="92533" tIns="46268" rIns="92533" bIns="4626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Pts val="1100"/>
            </a:pPr>
            <a:r>
              <a:rPr lang="en-US" altLang="ru-RU" sz="1400" smtClean="0">
                <a:solidFill>
                  <a:srgbClr val="000000"/>
                </a:solidFill>
              </a:rPr>
              <a:t> </a:t>
            </a:r>
            <a:r>
              <a:rPr lang="ru-RU" sz="1400" smtClean="0"/>
              <a:t>Рассказать о внимании к обучению детей с ОВЗ.</a:t>
            </a:r>
            <a:endParaRPr lang="ru-RU" altLang="ru-RU" smtClean="0"/>
          </a:p>
        </p:txBody>
      </p:sp>
      <p:sp>
        <p:nvSpPr>
          <p:cNvPr id="77827" name="Google Shape;116;p6:notes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20650" y="750888"/>
            <a:ext cx="6680200" cy="3757612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планах оснащения ОУ символикой РФ в 2024 году в регионе, в вашем муниципалитете, в вашей школе (если еще не сделано). Обязательно сказать о церемонии поднятия Флага РФ, исполнении Гимна РФ (как это проходит в вашем ОУ).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AAAF0-7F39-4CBB-82BE-0437238031C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предпрофессинальной подготовке в регионе, в вашем муниципалитете, в вашем ОУ.</a:t>
            </a:r>
          </a:p>
        </p:txBody>
      </p:sp>
      <p:sp>
        <p:nvSpPr>
          <p:cNvPr id="79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1D4E1E-3EB1-4CCB-82D7-A63EBA8B098A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создании во всех ОУ региона театров, музеев, спортклубов, РДДМ, ЦДИ. Можно показать фрагмент театральной постановки, после окончания собрания родителей пригласить в музей, ЦДИ…</a:t>
            </a:r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4D2E6B-3303-4A9A-B70D-28FBED004F98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Рассказать, что делается в регионе, в вашем муниципалитете, в вашем ОУ по патриотическому воспитанию, возможно представить, например, Юнармейский отряд, дать ребятам слово…</a:t>
            </a:r>
          </a:p>
        </p:txBody>
      </p:sp>
      <p:sp>
        <p:nvSpPr>
          <p:cNvPr id="819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6EF78-F417-491F-96CB-BFEAFEA13485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результатах наших выпускников на ЕГЭ-2023 (результаты по всем предметам выше чем общероссийские результаты), кратко рассказать как идет подготовка к ЕГЭ-2024 в вашем ОУ…</a:t>
            </a:r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57F36-77A1-4B56-A74A-15ACBFC9E007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росте престижа рабочих профессий, об увеличении год от года бюджетных мест в СПО региона. Необходимо рассказать о Профессионалитете.</a:t>
            </a:r>
          </a:p>
        </p:txBody>
      </p:sp>
      <p:sp>
        <p:nvSpPr>
          <p:cNvPr id="839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704FC-4D33-4C85-A993-26D8B0966D7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Рассказать, что работа всех педагогов, работа по оснащению ОУ, работа по реализации задач НП «Образование» направлена на результат и успех каждого ребенка!!! Поблагодарить всех педагогических работников вашего ОУ за их труд и за результат!</a:t>
            </a:r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A44FD-DF65-4752-9C87-8853A38E02C0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1E08BE-7DCE-4053-B69E-6042232D1BB6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строительстве школ в регионе (в первую очередь там, где возводятся новые микрорайоны), для модернизации и оснащении действующих ОУ реализуем различные направления НП «Образование» (о них расскажем позже в рамках этой презентации).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016D9-B743-4E43-A0AD-3D0DCE3801F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AD8DDE-1EA1-483E-991C-0ABAE8A2A6B5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932CA-0789-4981-B849-EC434C3F3CD4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D1CD5C-49AD-45A6-9848-F9C129715EBC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911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DB07E-D438-4B0C-A01C-A1F3C7594E19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Дошкольное образование</a:t>
            </a:r>
          </a:p>
        </p:txBody>
      </p:sp>
      <p:sp>
        <p:nvSpPr>
          <p:cNvPr id="921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2F1A3E-D596-4545-9F0E-685925F9E849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Агрокласс</a:t>
            </a:r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BC0AA-BA1D-497A-ABD6-15A0107FE6B2}" type="slidenum">
              <a:rPr lang="ru-RU" altLang="ru-RU" smtClean="0"/>
              <a:pPr/>
              <a:t>28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4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7AB22D-70EC-42ED-A3B2-6E3AC4725DAD}" type="slidenum">
              <a:rPr lang="ru-RU" altLang="ru-RU" smtClean="0"/>
              <a:pPr/>
              <a:t>29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A5CC84-8120-45F2-98F9-D488B41DCA6D}" type="slidenum">
              <a:rPr lang="ru-RU" altLang="ru-RU" smtClean="0"/>
              <a:pPr/>
              <a:t>30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62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A32E94-6C19-49E7-ADB5-23FC32CFA44D}" type="slidenum">
              <a:rPr lang="ru-RU" altLang="ru-RU" smtClean="0"/>
              <a:pPr/>
              <a:t>31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D3E22-019A-42BF-8D97-0596407096A8}" type="slidenum">
              <a:rPr lang="ru-RU" altLang="ru-RU" smtClean="0"/>
              <a:pPr/>
              <a:t>36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нескольких программах по капитальным ремонтам ОУ (на этом слайде капремонт за счет федеральных средств).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137DD5-1843-4BE5-8DDC-0ED4E9AA038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Завершая нашу встречу, я хочу подчеркнуть, что у нас есть взаимопонимание, способное преодолеть любые препятствия. Давайте сосредоточимся на решениях и добьемся успеха вместе  ради наших детей.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397E86-A663-407A-87A8-029C6D6C81CB}" type="slidenum">
              <a:rPr lang="ru-RU" smtClean="0"/>
              <a:pPr/>
              <a:t>37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9DF0C0-2B3C-448E-92E0-DEF6EB4B864E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доступности дополнительного образования и еще раз прорекламировать Навигатор дополнительного образования, как единое окно, в котором можно узнать о всех кружках и секциях.</a:t>
            </a:r>
          </a:p>
        </p:txBody>
      </p:sp>
      <p:sp>
        <p:nvSpPr>
          <p:cNvPr id="71684" name="Номер слайда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020D14-E5CF-4914-B5D9-76054893EEDA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том, что сделано в рамках НП «Образование» в регионе за последние 4 года и как каждый ребенок может этим воспользоваться, что сделано в вашем муниципалитете, в вашей школе.</a:t>
            </a: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DFC5C-F6E5-4C21-B172-DFB89342D5C6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планах создания Точек роста в 2024 году в регионе, в вашем муниципалитете, в вашей школе (если еще не сделано).</a:t>
            </a:r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888CE-FFFF-4A16-A6D0-64F188D32FC3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планах создания ЦОС в 2024 году в регионе, в вашем муниципалитете, в вашей школе (если еще не сделано).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A7C12-B72F-4334-9524-703F8D42A551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Рассказать о возможностях РЭШ, Моей школы, АСУ РСО (на простых примерах). Обязательно сказать о том, что никогда ни одна «цифра» не заменит учителя!!!</a:t>
            </a:r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BDC521-12B0-4549-A29A-0F0B81EF8124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F96AAF-8E83-470D-B0C3-4C2578914088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40773E2-5B48-4102-82F5-450FEE1F5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B606CE-9B97-4E2E-9D5D-32D68EA5AE39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617582C-1869-43ED-B687-25513B520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E54D1DD-C222-4983-ACB3-D40F595E6134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E64F74D-C01D-4F06-854C-4149B5B62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7213600" y="3810000"/>
            <a:ext cx="49784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7213600" y="3897313"/>
            <a:ext cx="49784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213600" y="4114800"/>
            <a:ext cx="49784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7213600" y="4164013"/>
            <a:ext cx="2620963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7213600" y="4198938"/>
            <a:ext cx="2620963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7213600" y="3962400"/>
            <a:ext cx="4084638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9834563" y="4060825"/>
            <a:ext cx="21336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12192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12192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8551863" y="3643313"/>
            <a:ext cx="3640137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12192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 bwMode="auto">
          <a:xfrm>
            <a:off x="8940800" y="4206875"/>
            <a:ext cx="1279525" cy="4572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96B651D-67C8-4205-8C6F-10E3B6834A6C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>
            <a:off x="7213600" y="4205288"/>
            <a:ext cx="1727200" cy="4572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1093450" y="1588"/>
            <a:ext cx="99695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A7A6B85-35EB-40C1-BB22-24A6F644F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E0D3F1D-4624-45CB-9A6E-FD7910DD7495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C548B15-2186-402C-AAE4-737BE171E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5226FCA-9213-419A-B861-B32A80F574A2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5F2E67D-8657-4524-8310-CBD066E7E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EA3DDD8-E735-4407-BBA5-77FDA3253DF1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B8C9BA4-2F23-4EA4-87F0-FB8690218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438615E-B0F8-473C-9BE9-295F7CC3F9E0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8A628C5-4A8C-44F3-9C93-0A4D91B14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4" name="Picture 2" descr="http://image2you.ru/allimages/_img_33058_fc10d_138655279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4904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>
          <a:xfrm>
            <a:off x="8778875" y="612775"/>
            <a:ext cx="1276350" cy="457200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8B3492E-9EEA-4494-BC6A-1D307E0026A1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AAEDEAD-DF7B-47D4-B148-1772B09E06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F78AEDB-D107-40CC-9CC2-7ABB1E009BAD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7C13B3A-B792-4C8D-B7B7-AD4BEAC87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D9EE5EC-0AC7-4B2B-B5C0-2098C49B238E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9CE43FF-C46B-4A1D-9F0E-10A623E03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EBC0CD8-1E5B-4DFA-A1E1-B0D77DA19947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2BDF35F-7D5C-49EE-9E2B-6CB018BAC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6" name="Picture 2" descr="http://image2you.ru/allimages/_img_33058_fc10d_138655279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6550" y="0"/>
            <a:ext cx="125285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3FADCED-EE2A-4E96-A25E-F90075BF0010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025782D-C76F-4950-83F4-7B54BF83D2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2B31269-E984-417E-8077-28B594F803BE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7EBB41A-0E44-4452-8B56-BF90AFE34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E627D4A-EE1A-4ABA-934E-4B5DB9B43542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CC668A6-8CE6-4CDE-B875-3DB8A7E89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 ker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 ker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D6507C-2BC0-465B-8C21-C5260598BDF8}" type="datetimeFigureOut">
              <a:rPr lang="en-US"/>
              <a:pPr>
                <a:defRPr/>
              </a:pPr>
              <a:t>1/18/2024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 numCol="1" anchorCtr="0" compatLnSpc="1">
            <a:prstTxWarp prst="textNoShape">
              <a:avLst/>
            </a:prstTxWarp>
          </a:bodyPr>
          <a:lstStyle>
            <a:lvl1pPr fontAlgn="base">
              <a:lnSpc>
                <a:spcPts val="1638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rgbClr val="185292"/>
                </a:solidFill>
                <a:latin typeface="Bebas Neue Regular" charset="0"/>
                <a:ea typeface="Bebas Neue Regular" charset="0"/>
                <a:cs typeface="Bebas Neue Regular" charset="0"/>
              </a:defRPr>
            </a:lvl1pPr>
          </a:lstStyle>
          <a:p>
            <a:pPr>
              <a:defRPr/>
            </a:pPr>
            <a:fld id="{515DA2B8-FA19-403D-948C-B97D8F30A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0" y="16779"/>
            <a:ext cx="12192000" cy="1069515"/>
          </a:xfrm>
          <a:prstGeom prst="rect">
            <a:avLst/>
          </a:prstGeom>
          <a:noFill/>
          <a:ln>
            <a:noFill/>
          </a:ln>
        </p:spPr>
        <p:txBody>
          <a:bodyPr spcFirstLastPara="1" lIns="68569" tIns="34275" rIns="68569" bIns="34275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16164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60648"/>
          </a:xfrm>
          <a:prstGeom prst="rect">
            <a:avLst/>
          </a:prstGeom>
          <a:noFill/>
          <a:ln>
            <a:noFill/>
          </a:ln>
        </p:spPr>
        <p:txBody>
          <a:bodyPr spcFirstLastPara="1" lIns="68569" tIns="34275" rIns="68569" bIns="34275" anchor="ctr">
            <a:noAutofit/>
          </a:bodyPr>
          <a:lstStyle>
            <a:lvl1pPr marL="457189" marR="0" lvl="0" indent="-228594" algn="l" rtl="0">
              <a:spcBef>
                <a:spcPts val="400"/>
              </a:spcBef>
              <a:spcAft>
                <a:spcPts val="0"/>
              </a:spcAft>
              <a:buClr>
                <a:srgbClr val="161645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6164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marR="0" lvl="1" indent="-40639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marR="0" lvl="2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marR="0" lvl="4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marR="0" lvl="5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body" idx="2"/>
          </p:nvPr>
        </p:nvSpPr>
        <p:spPr>
          <a:xfrm>
            <a:off x="623392" y="2276872"/>
            <a:ext cx="10972800" cy="3600400"/>
          </a:xfrm>
          <a:prstGeom prst="rect">
            <a:avLst/>
          </a:prstGeom>
          <a:noFill/>
          <a:ln>
            <a:noFill/>
          </a:ln>
        </p:spPr>
        <p:txBody>
          <a:bodyPr spcFirstLastPara="1" lIns="297000" tIns="34275" rIns="68569" bIns="34275">
            <a:noAutofit/>
          </a:bodyPr>
          <a:lstStyle>
            <a:lvl1pPr marL="457189" marR="0" lvl="0" indent="-228594" algn="l" rtl="0">
              <a:spcBef>
                <a:spcPts val="280"/>
              </a:spcBef>
              <a:spcAft>
                <a:spcPts val="0"/>
              </a:spcAft>
              <a:buClr>
                <a:srgbClr val="161645"/>
              </a:buClr>
              <a:buSzPts val="1400"/>
              <a:buFont typeface="Arial"/>
              <a:buNone/>
              <a:defRPr sz="1467" b="0" i="0" u="none" strike="noStrike" cap="none">
                <a:solidFill>
                  <a:srgbClr val="16164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377" marR="0" lvl="1" indent="-40639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566" marR="0" lvl="2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5943" marR="0" lvl="4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131" marR="0" lvl="5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7D06218-746F-4C41-AAA1-CECA2AA39921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AA0A90B-83C8-47DD-85C6-88B1293D7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2DB9D58-99CA-40A2-B965-914AD032E704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90E06AA-DCFF-4037-B0EC-8A740E8B4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54A51B6-EB18-474D-A287-07CBE7617B40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95A5ACE-8770-42FE-A2E1-E9F6267F0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AC97184-2BC0-4074-8308-02754CA8DE30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DEB5473-D66F-4250-82D4-90CD245C5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EBA37BF-993D-43EC-A41B-A854386446DA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85E3BCF-9F31-4E45-BC07-631007D34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D8383ED-5E4F-42C0-874E-EFB59E625715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3931A57F-4C4A-462F-8191-466A6B6F6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3B05C60-E48D-4EE9-9306-203FF29A179E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14B55EA-2B30-486D-8716-117045FEB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2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fld id="{5C070984-C1D9-413A-852F-6328B7CD4E36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fld id="{DCFD8F51-DA64-4F54-811B-D1AE44C3A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ahnschrift SemiBold Condensed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12192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12192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12192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600" y="360363"/>
            <a:ext cx="49784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0" y="439738"/>
            <a:ext cx="49784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10425" y="496888"/>
            <a:ext cx="4083050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388" y="588963"/>
            <a:ext cx="21336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2625" y="-1588"/>
            <a:ext cx="77788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8650" y="-1588"/>
            <a:ext cx="3651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250" y="-1588"/>
            <a:ext cx="12700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6575" y="-1588"/>
            <a:ext cx="36513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200" y="0"/>
            <a:ext cx="7302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638" y="0"/>
            <a:ext cx="1111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/>
          </a:p>
        </p:txBody>
      </p:sp>
      <p:sp>
        <p:nvSpPr>
          <p:cNvPr id="8207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143000"/>
            <a:ext cx="1097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208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2249488"/>
            <a:ext cx="10972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50" y="612775"/>
            <a:ext cx="1276350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fld id="{69A71CEF-735C-4CB9-B44C-3CA94F069F06}" type="datetimeFigureOut">
              <a:rPr lang="ru-RU"/>
              <a:pPr>
                <a:defRPr/>
              </a:pPr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775"/>
            <a:ext cx="1768475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775" y="1588"/>
            <a:ext cx="1016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prstClr val="black">
                    <a:tint val="75000"/>
                  </a:prstClr>
                </a:solidFill>
                <a:latin typeface="Bahnschrift Condensed"/>
                <a:cs typeface="+mn-cs"/>
              </a:defRPr>
            </a:lvl1pPr>
          </a:lstStyle>
          <a:p>
            <a:pPr>
              <a:defRPr/>
            </a:pPr>
            <a:fld id="{EB1169E6-4BAA-45B0-81A4-C2570C246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8CADAE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8CADAE"/>
        </a:buClr>
        <a:buFont typeface="Georgia" pitchFamily="18" charset="0"/>
        <a:buChar char="▫"/>
        <a:defRPr sz="2000" kern="1200">
          <a:solidFill>
            <a:srgbClr val="8CADA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png"/><Relationship Id="rId3" Type="http://schemas.openxmlformats.org/officeDocument/2006/relationships/image" Target="../media/image60.jpe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17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5" Type="http://schemas.openxmlformats.org/officeDocument/2006/relationships/image" Target="../media/image32.png"/><Relationship Id="rId10" Type="http://schemas.openxmlformats.org/officeDocument/2006/relationships/image" Target="../media/image13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18" Type="http://schemas.openxmlformats.org/officeDocument/2006/relationships/image" Target="../media/image65.jpeg"/><Relationship Id="rId3" Type="http://schemas.openxmlformats.org/officeDocument/2006/relationships/image" Target="../media/image24.png"/><Relationship Id="rId21" Type="http://schemas.openxmlformats.org/officeDocument/2006/relationships/image" Target="../media/image68.png"/><Relationship Id="rId7" Type="http://schemas.openxmlformats.org/officeDocument/2006/relationships/image" Target="../media/image11.png"/><Relationship Id="rId12" Type="http://schemas.openxmlformats.org/officeDocument/2006/relationships/image" Target="../media/image30.pn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3.jpe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11" Type="http://schemas.openxmlformats.org/officeDocument/2006/relationships/image" Target="../media/image29.png"/><Relationship Id="rId5" Type="http://schemas.openxmlformats.org/officeDocument/2006/relationships/image" Target="../media/image25.png"/><Relationship Id="rId15" Type="http://schemas.openxmlformats.org/officeDocument/2006/relationships/image" Target="../media/image62.png"/><Relationship Id="rId10" Type="http://schemas.openxmlformats.org/officeDocument/2006/relationships/image" Target="../media/image28.png"/><Relationship Id="rId19" Type="http://schemas.openxmlformats.org/officeDocument/2006/relationships/image" Target="../media/image6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69.jpe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24.png"/><Relationship Id="rId1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image" Target="../media/image70.jpeg"/><Relationship Id="rId9" Type="http://schemas.openxmlformats.org/officeDocument/2006/relationships/image" Target="../media/image11.png"/><Relationship Id="rId1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32.png"/><Relationship Id="rId3" Type="http://schemas.openxmlformats.org/officeDocument/2006/relationships/image" Target="../media/image71.jpe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4.png"/><Relationship Id="rId11" Type="http://schemas.openxmlformats.org/officeDocument/2006/relationships/image" Target="../media/image11.png"/><Relationship Id="rId5" Type="http://schemas.openxmlformats.org/officeDocument/2006/relationships/image" Target="../media/image73.png"/><Relationship Id="rId15" Type="http://schemas.openxmlformats.org/officeDocument/2006/relationships/image" Target="../media/image29.png"/><Relationship Id="rId10" Type="http://schemas.openxmlformats.org/officeDocument/2006/relationships/image" Target="../media/image26.png"/><Relationship Id="rId4" Type="http://schemas.openxmlformats.org/officeDocument/2006/relationships/image" Target="../media/image72.jpeg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3" Type="http://schemas.openxmlformats.org/officeDocument/2006/relationships/image" Target="../media/image24.png"/><Relationship Id="rId7" Type="http://schemas.openxmlformats.org/officeDocument/2006/relationships/image" Target="../media/image11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11" Type="http://schemas.openxmlformats.org/officeDocument/2006/relationships/image" Target="../media/image29.png"/><Relationship Id="rId5" Type="http://schemas.openxmlformats.org/officeDocument/2006/relationships/image" Target="../media/image25.png"/><Relationship Id="rId15" Type="http://schemas.openxmlformats.org/officeDocument/2006/relationships/image" Target="../media/image75.png"/><Relationship Id="rId10" Type="http://schemas.openxmlformats.org/officeDocument/2006/relationships/image" Target="../media/image28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24.png"/><Relationship Id="rId18" Type="http://schemas.openxmlformats.org/officeDocument/2006/relationships/image" Target="../media/image27.png"/><Relationship Id="rId3" Type="http://schemas.openxmlformats.org/officeDocument/2006/relationships/image" Target="../media/image77.jpeg"/><Relationship Id="rId21" Type="http://schemas.openxmlformats.org/officeDocument/2006/relationships/image" Target="../media/image29.png"/><Relationship Id="rId7" Type="http://schemas.openxmlformats.org/officeDocument/2006/relationships/image" Target="../media/image81.jpeg"/><Relationship Id="rId12" Type="http://schemas.openxmlformats.org/officeDocument/2006/relationships/image" Target="../media/image86.pn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6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0.jpeg"/><Relationship Id="rId11" Type="http://schemas.openxmlformats.org/officeDocument/2006/relationships/image" Target="../media/image85.jpeg"/><Relationship Id="rId24" Type="http://schemas.openxmlformats.org/officeDocument/2006/relationships/image" Target="../media/image32.png"/><Relationship Id="rId5" Type="http://schemas.openxmlformats.org/officeDocument/2006/relationships/image" Target="../media/image79.jpeg"/><Relationship Id="rId15" Type="http://schemas.openxmlformats.org/officeDocument/2006/relationships/image" Target="../media/image25.png"/><Relationship Id="rId23" Type="http://schemas.openxmlformats.org/officeDocument/2006/relationships/image" Target="../media/image31.png"/><Relationship Id="rId10" Type="http://schemas.openxmlformats.org/officeDocument/2006/relationships/image" Target="../media/image84.jpeg"/><Relationship Id="rId19" Type="http://schemas.openxmlformats.org/officeDocument/2006/relationships/image" Target="../media/image13.png"/><Relationship Id="rId4" Type="http://schemas.openxmlformats.org/officeDocument/2006/relationships/image" Target="../media/image78.jpeg"/><Relationship Id="rId9" Type="http://schemas.openxmlformats.org/officeDocument/2006/relationships/image" Target="../media/image83.jpeg"/><Relationship Id="rId14" Type="http://schemas.openxmlformats.org/officeDocument/2006/relationships/image" Target="../media/image8.png"/><Relationship Id="rId2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13" Type="http://schemas.openxmlformats.org/officeDocument/2006/relationships/image" Target="../media/image97.jpeg"/><Relationship Id="rId18" Type="http://schemas.openxmlformats.org/officeDocument/2006/relationships/image" Target="../media/image26.png"/><Relationship Id="rId26" Type="http://schemas.openxmlformats.org/officeDocument/2006/relationships/image" Target="../media/image32.png"/><Relationship Id="rId3" Type="http://schemas.openxmlformats.org/officeDocument/2006/relationships/image" Target="../media/image87.jpeg"/><Relationship Id="rId21" Type="http://schemas.openxmlformats.org/officeDocument/2006/relationships/image" Target="../media/image13.png"/><Relationship Id="rId7" Type="http://schemas.openxmlformats.org/officeDocument/2006/relationships/image" Target="../media/image91.jpeg"/><Relationship Id="rId12" Type="http://schemas.openxmlformats.org/officeDocument/2006/relationships/image" Target="../media/image96.jpeg"/><Relationship Id="rId17" Type="http://schemas.openxmlformats.org/officeDocument/2006/relationships/image" Target="../media/image25.pn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0.jpeg"/><Relationship Id="rId11" Type="http://schemas.openxmlformats.org/officeDocument/2006/relationships/image" Target="../media/image95.jpeg"/><Relationship Id="rId24" Type="http://schemas.openxmlformats.org/officeDocument/2006/relationships/image" Target="../media/image30.png"/><Relationship Id="rId5" Type="http://schemas.openxmlformats.org/officeDocument/2006/relationships/image" Target="../media/image89.jpeg"/><Relationship Id="rId15" Type="http://schemas.openxmlformats.org/officeDocument/2006/relationships/image" Target="../media/image24.png"/><Relationship Id="rId23" Type="http://schemas.openxmlformats.org/officeDocument/2006/relationships/image" Target="../media/image29.png"/><Relationship Id="rId10" Type="http://schemas.openxmlformats.org/officeDocument/2006/relationships/image" Target="../media/image94.jpeg"/><Relationship Id="rId19" Type="http://schemas.openxmlformats.org/officeDocument/2006/relationships/image" Target="../media/image11.png"/><Relationship Id="rId4" Type="http://schemas.openxmlformats.org/officeDocument/2006/relationships/image" Target="../media/image88.jpeg"/><Relationship Id="rId9" Type="http://schemas.openxmlformats.org/officeDocument/2006/relationships/image" Target="../media/image93.jpeg"/><Relationship Id="rId14" Type="http://schemas.openxmlformats.org/officeDocument/2006/relationships/image" Target="../media/image98.jpeg"/><Relationship Id="rId22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99.jpe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24.png"/><Relationship Id="rId1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image" Target="../media/image100.png"/><Relationship Id="rId9" Type="http://schemas.openxmlformats.org/officeDocument/2006/relationships/image" Target="../media/image11.png"/><Relationship Id="rId1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26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32.png"/><Relationship Id="rId7" Type="http://schemas.openxmlformats.org/officeDocument/2006/relationships/image" Target="../media/image104.png"/><Relationship Id="rId12" Type="http://schemas.openxmlformats.org/officeDocument/2006/relationships/image" Target="../media/image25.png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png"/><Relationship Id="rId20" Type="http://schemas.openxmlformats.org/officeDocument/2006/relationships/image" Target="../media/image31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_____Microsoft_Office_Excel_97-20037.xls"/><Relationship Id="rId11" Type="http://schemas.openxmlformats.org/officeDocument/2006/relationships/image" Target="../media/image8.png"/><Relationship Id="rId5" Type="http://schemas.openxmlformats.org/officeDocument/2006/relationships/oleObject" Target="../embeddings/_____Microsoft_Office_Excel_97-20036.xls"/><Relationship Id="rId15" Type="http://schemas.openxmlformats.org/officeDocument/2006/relationships/image" Target="../media/image27.png"/><Relationship Id="rId10" Type="http://schemas.openxmlformats.org/officeDocument/2006/relationships/image" Target="../media/image24.png"/><Relationship Id="rId19" Type="http://schemas.openxmlformats.org/officeDocument/2006/relationships/image" Target="../media/image30.png"/><Relationship Id="rId4" Type="http://schemas.openxmlformats.org/officeDocument/2006/relationships/image" Target="../media/image103.jpeg"/><Relationship Id="rId9" Type="http://schemas.openxmlformats.org/officeDocument/2006/relationships/image" Target="../media/image106.png"/><Relationship Id="rId1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18" Type="http://schemas.openxmlformats.org/officeDocument/2006/relationships/oleObject" Target="../embeddings/_____Microsoft_Office_Excel_97-20038.xls"/><Relationship Id="rId26" Type="http://schemas.openxmlformats.org/officeDocument/2006/relationships/image" Target="../media/image117.png"/><Relationship Id="rId3" Type="http://schemas.openxmlformats.org/officeDocument/2006/relationships/notesSlide" Target="../notesSlides/notesSlide17.xml"/><Relationship Id="rId21" Type="http://schemas.openxmlformats.org/officeDocument/2006/relationships/image" Target="../media/image11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32.png"/><Relationship Id="rId25" Type="http://schemas.openxmlformats.org/officeDocument/2006/relationships/image" Target="../media/image116.jpe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1.png"/><Relationship Id="rId20" Type="http://schemas.openxmlformats.org/officeDocument/2006/relationships/image" Target="../media/image111.png"/><Relationship Id="rId29" Type="http://schemas.openxmlformats.org/officeDocument/2006/relationships/image" Target="../media/image120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24" Type="http://schemas.openxmlformats.org/officeDocument/2006/relationships/image" Target="../media/image115.png"/><Relationship Id="rId5" Type="http://schemas.openxmlformats.org/officeDocument/2006/relationships/image" Target="../media/image110.jpeg"/><Relationship Id="rId15" Type="http://schemas.openxmlformats.org/officeDocument/2006/relationships/image" Target="../media/image30.png"/><Relationship Id="rId23" Type="http://schemas.openxmlformats.org/officeDocument/2006/relationships/image" Target="../media/image114.png"/><Relationship Id="rId28" Type="http://schemas.openxmlformats.org/officeDocument/2006/relationships/image" Target="../media/image119.png"/><Relationship Id="rId10" Type="http://schemas.openxmlformats.org/officeDocument/2006/relationships/image" Target="../media/image11.png"/><Relationship Id="rId19" Type="http://schemas.openxmlformats.org/officeDocument/2006/relationships/oleObject" Target="../embeddings/_____Microsoft_Office_Excel_97-20039.xls"/><Relationship Id="rId4" Type="http://schemas.openxmlformats.org/officeDocument/2006/relationships/image" Target="../media/image109.png"/><Relationship Id="rId9" Type="http://schemas.openxmlformats.org/officeDocument/2006/relationships/image" Target="../media/image37.png"/><Relationship Id="rId14" Type="http://schemas.openxmlformats.org/officeDocument/2006/relationships/image" Target="../media/image38.png"/><Relationship Id="rId22" Type="http://schemas.openxmlformats.org/officeDocument/2006/relationships/image" Target="../media/image113.jpeg"/><Relationship Id="rId27" Type="http://schemas.openxmlformats.org/officeDocument/2006/relationships/image" Target="../media/image1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png"/><Relationship Id="rId18" Type="http://schemas.openxmlformats.org/officeDocument/2006/relationships/image" Target="../media/image3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17" Type="http://schemas.openxmlformats.org/officeDocument/2006/relationships/image" Target="../media/image34.jpe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3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5" Type="http://schemas.openxmlformats.org/officeDocument/2006/relationships/image" Target="../media/image32.png"/><Relationship Id="rId10" Type="http://schemas.openxmlformats.org/officeDocument/2006/relationships/image" Target="../media/image13.png"/><Relationship Id="rId19" Type="http://schemas.openxmlformats.org/officeDocument/2006/relationships/oleObject" Target="../embeddings/_____Microsoft_Office_Excel_97-20031.xls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7.jpeg"/><Relationship Id="rId5" Type="http://schemas.openxmlformats.org/officeDocument/2006/relationships/image" Target="../media/image136.jpeg"/><Relationship Id="rId4" Type="http://schemas.openxmlformats.org/officeDocument/2006/relationships/image" Target="../media/image13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48.jpeg"/><Relationship Id="rId18" Type="http://schemas.openxmlformats.org/officeDocument/2006/relationships/image" Target="../media/image153.jpeg"/><Relationship Id="rId3" Type="http://schemas.openxmlformats.org/officeDocument/2006/relationships/image" Target="../media/image139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147.jpeg"/><Relationship Id="rId17" Type="http://schemas.openxmlformats.org/officeDocument/2006/relationships/image" Target="../media/image152.jpe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51.jpeg"/><Relationship Id="rId1" Type="http://schemas.openxmlformats.org/officeDocument/2006/relationships/slideLayout" Target="../slideLayouts/slideLayout20.xml"/><Relationship Id="rId6" Type="http://schemas.openxmlformats.org/officeDocument/2006/relationships/diagramData" Target="../diagrams/data1.xml"/><Relationship Id="rId11" Type="http://schemas.openxmlformats.org/officeDocument/2006/relationships/image" Target="../media/image146.png"/><Relationship Id="rId5" Type="http://schemas.openxmlformats.org/officeDocument/2006/relationships/image" Target="../media/image141.png"/><Relationship Id="rId15" Type="http://schemas.openxmlformats.org/officeDocument/2006/relationships/image" Target="../media/image150.jpeg"/><Relationship Id="rId10" Type="http://schemas.microsoft.com/office/2007/relationships/diagramDrawing" Target="../diagrams/drawing1.xml"/><Relationship Id="rId19" Type="http://schemas.openxmlformats.org/officeDocument/2006/relationships/image" Target="../media/image154.jpeg"/><Relationship Id="rId4" Type="http://schemas.openxmlformats.org/officeDocument/2006/relationships/image" Target="../media/image140.jpeg"/><Relationship Id="rId9" Type="http://schemas.openxmlformats.org/officeDocument/2006/relationships/diagramColors" Target="../diagrams/colors1.xml"/><Relationship Id="rId14" Type="http://schemas.openxmlformats.org/officeDocument/2006/relationships/image" Target="../media/image149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jpeg"/><Relationship Id="rId3" Type="http://schemas.openxmlformats.org/officeDocument/2006/relationships/image" Target="../media/image155.jpeg"/><Relationship Id="rId7" Type="http://schemas.openxmlformats.org/officeDocument/2006/relationships/image" Target="../media/image1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8.png"/><Relationship Id="rId5" Type="http://schemas.openxmlformats.org/officeDocument/2006/relationships/image" Target="../media/image157.png"/><Relationship Id="rId4" Type="http://schemas.openxmlformats.org/officeDocument/2006/relationships/image" Target="../media/image156.png"/><Relationship Id="rId9" Type="http://schemas.openxmlformats.org/officeDocument/2006/relationships/image" Target="../media/image1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png"/><Relationship Id="rId18" Type="http://schemas.openxmlformats.org/officeDocument/2006/relationships/image" Target="../media/image40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7.png"/><Relationship Id="rId12" Type="http://schemas.openxmlformats.org/officeDocument/2006/relationships/image" Target="../media/image38.png"/><Relationship Id="rId17" Type="http://schemas.openxmlformats.org/officeDocument/2006/relationships/image" Target="../media/image39.jpeg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_____Microsoft_Office_Excel_97-20032.xls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5" Type="http://schemas.openxmlformats.org/officeDocument/2006/relationships/image" Target="../media/image32.png"/><Relationship Id="rId10" Type="http://schemas.openxmlformats.org/officeDocument/2006/relationships/image" Target="../media/image13.png"/><Relationship Id="rId19" Type="http://schemas.openxmlformats.org/officeDocument/2006/relationships/image" Target="../media/image41.jpe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5.png"/><Relationship Id="rId5" Type="http://schemas.openxmlformats.org/officeDocument/2006/relationships/image" Target="../media/image164.jpeg"/><Relationship Id="rId4" Type="http://schemas.openxmlformats.org/officeDocument/2006/relationships/image" Target="../media/image1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9.png"/><Relationship Id="rId5" Type="http://schemas.openxmlformats.org/officeDocument/2006/relationships/image" Target="../media/image168.jpeg"/><Relationship Id="rId4" Type="http://schemas.openxmlformats.org/officeDocument/2006/relationships/image" Target="../media/image1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jpe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jpeg"/><Relationship Id="rId7" Type="http://schemas.openxmlformats.org/officeDocument/2006/relationships/image" Target="../media/image183.png"/><Relationship Id="rId2" Type="http://schemas.openxmlformats.org/officeDocument/2006/relationships/image" Target="../media/image178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2.png"/><Relationship Id="rId5" Type="http://schemas.openxmlformats.org/officeDocument/2006/relationships/image" Target="../media/image181.jpeg"/><Relationship Id="rId4" Type="http://schemas.openxmlformats.org/officeDocument/2006/relationships/image" Target="../media/image18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42.jpe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17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24.png"/><Relationship Id="rId1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image" Target="../media/image43.jpeg"/><Relationship Id="rId9" Type="http://schemas.openxmlformats.org/officeDocument/2006/relationships/image" Target="../media/image11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png"/><Relationship Id="rId18" Type="http://schemas.openxmlformats.org/officeDocument/2006/relationships/image" Target="../media/image46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17" Type="http://schemas.openxmlformats.org/officeDocument/2006/relationships/chart" Target="../charts/chart1.xml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_____Microsoft_Office_Excel_97-20033.xls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5" Type="http://schemas.openxmlformats.org/officeDocument/2006/relationships/image" Target="../media/image32.png"/><Relationship Id="rId10" Type="http://schemas.openxmlformats.org/officeDocument/2006/relationships/image" Target="../media/image13.png"/><Relationship Id="rId19" Type="http://schemas.openxmlformats.org/officeDocument/2006/relationships/image" Target="../media/image47.jpe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32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17" Type="http://schemas.openxmlformats.org/officeDocument/2006/relationships/image" Target="../media/image31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0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_____Microsoft_Office_Excel_97-20035.xls"/><Relationship Id="rId11" Type="http://schemas.openxmlformats.org/officeDocument/2006/relationships/image" Target="../media/image11.png"/><Relationship Id="rId5" Type="http://schemas.openxmlformats.org/officeDocument/2006/relationships/oleObject" Target="../embeddings/_____Microsoft_Office_Excel_97-20034.xls"/><Relationship Id="rId15" Type="http://schemas.openxmlformats.org/officeDocument/2006/relationships/image" Target="../media/image29.png"/><Relationship Id="rId10" Type="http://schemas.openxmlformats.org/officeDocument/2006/relationships/image" Target="../media/image26.png"/><Relationship Id="rId4" Type="http://schemas.openxmlformats.org/officeDocument/2006/relationships/image" Target="../media/image50.jpeg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32.png"/><Relationship Id="rId3" Type="http://schemas.openxmlformats.org/officeDocument/2006/relationships/image" Target="../media/image8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11" Type="http://schemas.openxmlformats.org/officeDocument/2006/relationships/image" Target="../media/image30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Relationship Id="rId14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1.png"/><Relationship Id="rId18" Type="http://schemas.openxmlformats.org/officeDocument/2006/relationships/image" Target="../media/image55.png"/><Relationship Id="rId3" Type="http://schemas.openxmlformats.org/officeDocument/2006/relationships/image" Target="../media/image24.png"/><Relationship Id="rId7" Type="http://schemas.openxmlformats.org/officeDocument/2006/relationships/image" Target="../media/image11.png"/><Relationship Id="rId12" Type="http://schemas.openxmlformats.org/officeDocument/2006/relationships/image" Target="../media/image30.png"/><Relationship Id="rId17" Type="http://schemas.openxmlformats.org/officeDocument/2006/relationships/image" Target="../media/image54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3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11" Type="http://schemas.openxmlformats.org/officeDocument/2006/relationships/image" Target="../media/image29.png"/><Relationship Id="rId5" Type="http://schemas.openxmlformats.org/officeDocument/2006/relationships/image" Target="../media/image25.png"/><Relationship Id="rId15" Type="http://schemas.openxmlformats.org/officeDocument/2006/relationships/image" Target="../media/image52.png"/><Relationship Id="rId10" Type="http://schemas.openxmlformats.org/officeDocument/2006/relationships/image" Target="../media/image28.png"/><Relationship Id="rId19" Type="http://schemas.openxmlformats.org/officeDocument/2006/relationships/image" Target="../media/image5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0.png"/><Relationship Id="rId3" Type="http://schemas.openxmlformats.org/officeDocument/2006/relationships/image" Target="../media/image57.jpe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17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5" Type="http://schemas.openxmlformats.org/officeDocument/2006/relationships/image" Target="../media/image32.png"/><Relationship Id="rId10" Type="http://schemas.openxmlformats.org/officeDocument/2006/relationships/image" Target="../media/image13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object 2"/>
          <p:cNvGrpSpPr>
            <a:grpSpLocks/>
          </p:cNvGrpSpPr>
          <p:nvPr/>
        </p:nvGrpSpPr>
        <p:grpSpPr bwMode="auto">
          <a:xfrm>
            <a:off x="7104063" y="692150"/>
            <a:ext cx="4914900" cy="5991225"/>
            <a:chOff x="7278099" y="496442"/>
            <a:chExt cx="4914265" cy="5990590"/>
          </a:xfrm>
        </p:grpSpPr>
        <p:pic>
          <p:nvPicPr>
            <p:cNvPr id="33830" name="object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78099" y="558069"/>
              <a:ext cx="4913901" cy="567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31" name="object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22367" y="496442"/>
              <a:ext cx="3892733" cy="5990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795" name="object 6"/>
          <p:cNvGrpSpPr>
            <a:grpSpLocks/>
          </p:cNvGrpSpPr>
          <p:nvPr/>
        </p:nvGrpSpPr>
        <p:grpSpPr bwMode="auto">
          <a:xfrm>
            <a:off x="588963" y="520700"/>
            <a:ext cx="630237" cy="687388"/>
            <a:chOff x="2228689" y="511439"/>
            <a:chExt cx="629285" cy="688340"/>
          </a:xfrm>
        </p:grpSpPr>
        <p:pic>
          <p:nvPicPr>
            <p:cNvPr id="33803" name="object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86669" y="511439"/>
              <a:ext cx="313690" cy="57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object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19120" y="693369"/>
              <a:ext cx="33845" cy="6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5" name="object 9"/>
            <p:cNvSpPr>
              <a:spLocks/>
            </p:cNvSpPr>
            <p:nvPr/>
          </p:nvSpPr>
          <p:spPr bwMode="auto">
            <a:xfrm>
              <a:off x="2673055" y="654591"/>
              <a:ext cx="37465" cy="31750"/>
            </a:xfrm>
            <a:custGeom>
              <a:avLst/>
              <a:gdLst>
                <a:gd name="T0" fmla="*/ 22225 w 37464"/>
                <a:gd name="T1" fmla="*/ 0 h 31750"/>
                <a:gd name="T2" fmla="*/ 1435 w 37464"/>
                <a:gd name="T3" fmla="*/ 14020 h 31750"/>
                <a:gd name="T4" fmla="*/ 0 w 37464"/>
                <a:gd name="T5" fmla="*/ 16992 h 31750"/>
                <a:gd name="T6" fmla="*/ 304 w 37464"/>
                <a:gd name="T7" fmla="*/ 17500 h 31750"/>
                <a:gd name="T8" fmla="*/ 520 w 37464"/>
                <a:gd name="T9" fmla="*/ 17792 h 31750"/>
                <a:gd name="T10" fmla="*/ 8039 w 37464"/>
                <a:gd name="T11" fmla="*/ 30454 h 31750"/>
                <a:gd name="T12" fmla="*/ 18580 w 37464"/>
                <a:gd name="T13" fmla="*/ 31203 h 31750"/>
                <a:gd name="T14" fmla="*/ 25743 w 37464"/>
                <a:gd name="T15" fmla="*/ 26377 h 31750"/>
                <a:gd name="T16" fmla="*/ 34354 w 37464"/>
                <a:gd name="T17" fmla="*/ 22898 h 31750"/>
                <a:gd name="T18" fmla="*/ 37326 w 37464"/>
                <a:gd name="T19" fmla="*/ 21755 h 31750"/>
                <a:gd name="T20" fmla="*/ 36907 w 37464"/>
                <a:gd name="T21" fmla="*/ 21717 h 31750"/>
                <a:gd name="T22" fmla="*/ 35649 w 37464"/>
                <a:gd name="T23" fmla="*/ 21399 h 31750"/>
                <a:gd name="T24" fmla="*/ 33287 w 37464"/>
                <a:gd name="T25" fmla="*/ 20459 h 31750"/>
                <a:gd name="T26" fmla="*/ 22911 w 37464"/>
                <a:gd name="T27" fmla="*/ 15824 h 31750"/>
                <a:gd name="T28" fmla="*/ 23229 w 37464"/>
                <a:gd name="T29" fmla="*/ 2387 h 31750"/>
                <a:gd name="T30" fmla="*/ 23330 w 37464"/>
                <a:gd name="T31" fmla="*/ 2082 h 31750"/>
                <a:gd name="T32" fmla="*/ 23275 w 37464"/>
                <a:gd name="T33" fmla="*/ 533 h 31750"/>
                <a:gd name="T34" fmla="*/ 22949 w 37464"/>
                <a:gd name="T35" fmla="*/ 177 h 31750"/>
                <a:gd name="T36" fmla="*/ 22225 w 37464"/>
                <a:gd name="T37" fmla="*/ 0 h 317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464"/>
                <a:gd name="T58" fmla="*/ 0 h 31750"/>
                <a:gd name="T59" fmla="*/ 37464 w 37464"/>
                <a:gd name="T60" fmla="*/ 31750 h 317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464" h="31750">
                  <a:moveTo>
                    <a:pt x="22224" y="0"/>
                  </a:moveTo>
                  <a:lnTo>
                    <a:pt x="1435" y="14020"/>
                  </a:lnTo>
                  <a:lnTo>
                    <a:pt x="0" y="16992"/>
                  </a:lnTo>
                  <a:lnTo>
                    <a:pt x="304" y="17500"/>
                  </a:lnTo>
                  <a:lnTo>
                    <a:pt x="520" y="17792"/>
                  </a:lnTo>
                  <a:lnTo>
                    <a:pt x="8039" y="30454"/>
                  </a:lnTo>
                  <a:lnTo>
                    <a:pt x="18580" y="31203"/>
                  </a:lnTo>
                  <a:lnTo>
                    <a:pt x="25742" y="26377"/>
                  </a:lnTo>
                  <a:lnTo>
                    <a:pt x="34353" y="22898"/>
                  </a:lnTo>
                  <a:lnTo>
                    <a:pt x="37325" y="21755"/>
                  </a:lnTo>
                  <a:lnTo>
                    <a:pt x="36906" y="21717"/>
                  </a:lnTo>
                  <a:lnTo>
                    <a:pt x="35648" y="21399"/>
                  </a:lnTo>
                  <a:lnTo>
                    <a:pt x="33286" y="20459"/>
                  </a:lnTo>
                  <a:lnTo>
                    <a:pt x="22910" y="15824"/>
                  </a:lnTo>
                  <a:lnTo>
                    <a:pt x="23228" y="2387"/>
                  </a:lnTo>
                  <a:lnTo>
                    <a:pt x="23329" y="2082"/>
                  </a:lnTo>
                  <a:lnTo>
                    <a:pt x="23274" y="533"/>
                  </a:lnTo>
                  <a:lnTo>
                    <a:pt x="22948" y="177"/>
                  </a:lnTo>
                  <a:lnTo>
                    <a:pt x="22224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06" name="object 10"/>
            <p:cNvSpPr>
              <a:spLocks/>
            </p:cNvSpPr>
            <p:nvPr/>
          </p:nvSpPr>
          <p:spPr bwMode="auto">
            <a:xfrm>
              <a:off x="2621254" y="642910"/>
              <a:ext cx="99695" cy="56515"/>
            </a:xfrm>
            <a:custGeom>
              <a:avLst/>
              <a:gdLst>
                <a:gd name="T0" fmla="*/ 660 w 99694"/>
                <a:gd name="T1" fmla="*/ 49987 h 56515"/>
                <a:gd name="T2" fmla="*/ 19010 w 99694"/>
                <a:gd name="T3" fmla="*/ 55954 h 56515"/>
                <a:gd name="T4" fmla="*/ 32582 w 99694"/>
                <a:gd name="T5" fmla="*/ 53149 h 56515"/>
                <a:gd name="T6" fmla="*/ 2481 w 99694"/>
                <a:gd name="T7" fmla="*/ 48996 h 56515"/>
                <a:gd name="T8" fmla="*/ 33993 w 99694"/>
                <a:gd name="T9" fmla="*/ 52565 h 56515"/>
                <a:gd name="T10" fmla="*/ 32582 w 99694"/>
                <a:gd name="T11" fmla="*/ 53149 h 56515"/>
                <a:gd name="T12" fmla="*/ 51829 w 99694"/>
                <a:gd name="T13" fmla="*/ 0 h 56515"/>
                <a:gd name="T14" fmla="*/ 31548 w 99694"/>
                <a:gd name="T15" fmla="*/ 7894 h 56515"/>
                <a:gd name="T16" fmla="*/ 21497 w 99694"/>
                <a:gd name="T17" fmla="*/ 35381 h 56515"/>
                <a:gd name="T18" fmla="*/ 2425 w 99694"/>
                <a:gd name="T19" fmla="*/ 48933 h 56515"/>
                <a:gd name="T20" fmla="*/ 23088 w 99694"/>
                <a:gd name="T21" fmla="*/ 52565 h 56515"/>
                <a:gd name="T22" fmla="*/ 51060 w 99694"/>
                <a:gd name="T23" fmla="*/ 29730 h 56515"/>
                <a:gd name="T24" fmla="*/ 52934 w 99694"/>
                <a:gd name="T25" fmla="*/ 26555 h 56515"/>
                <a:gd name="T26" fmla="*/ 60440 w 99694"/>
                <a:gd name="T27" fmla="*/ 13703 h 56515"/>
                <a:gd name="T28" fmla="*/ 78731 w 99694"/>
                <a:gd name="T29" fmla="*/ 11658 h 56515"/>
                <a:gd name="T30" fmla="*/ 61253 w 99694"/>
                <a:gd name="T31" fmla="*/ 6324 h 56515"/>
                <a:gd name="T32" fmla="*/ 1663 w 99694"/>
                <a:gd name="T33" fmla="*/ 48475 h 56515"/>
                <a:gd name="T34" fmla="*/ 2481 w 99694"/>
                <a:gd name="T35" fmla="*/ 48996 h 56515"/>
                <a:gd name="T36" fmla="*/ 73927 w 99694"/>
                <a:gd name="T37" fmla="*/ 11658 h 56515"/>
                <a:gd name="T38" fmla="*/ 75223 w 99694"/>
                <a:gd name="T39" fmla="*/ 13436 h 56515"/>
                <a:gd name="T40" fmla="*/ 86538 w 99694"/>
                <a:gd name="T41" fmla="*/ 32727 h 56515"/>
                <a:gd name="T42" fmla="*/ 96165 w 99694"/>
                <a:gd name="T43" fmla="*/ 31102 h 56515"/>
                <a:gd name="T44" fmla="*/ 89180 w 99694"/>
                <a:gd name="T45" fmla="*/ 30518 h 56515"/>
                <a:gd name="T46" fmla="*/ 78030 w 99694"/>
                <a:gd name="T47" fmla="*/ 17399 h 56515"/>
                <a:gd name="T48" fmla="*/ 78731 w 99694"/>
                <a:gd name="T49" fmla="*/ 11658 h 56515"/>
                <a:gd name="T50" fmla="*/ 92991 w 99694"/>
                <a:gd name="T51" fmla="*/ 17729 h 56515"/>
                <a:gd name="T52" fmla="*/ 94700 w 99694"/>
                <a:gd name="T53" fmla="*/ 24523 h 56515"/>
                <a:gd name="T54" fmla="*/ 93142 w 99694"/>
                <a:gd name="T55" fmla="*/ 29184 h 56515"/>
                <a:gd name="T56" fmla="*/ 97292 w 99694"/>
                <a:gd name="T57" fmla="*/ 26555 h 56515"/>
                <a:gd name="T58" fmla="*/ 52054 w 99694"/>
                <a:gd name="T59" fmla="*/ 28244 h 56515"/>
                <a:gd name="T60" fmla="*/ 50864 w 99694"/>
                <a:gd name="T61" fmla="*/ 30530 h 56515"/>
                <a:gd name="T62" fmla="*/ 88837 w 99694"/>
                <a:gd name="T63" fmla="*/ 14719 h 56515"/>
                <a:gd name="T64" fmla="*/ 84100 w 99694"/>
                <a:gd name="T65" fmla="*/ 17399 h 56515"/>
                <a:gd name="T66" fmla="*/ 78931 w 99694"/>
                <a:gd name="T67" fmla="*/ 21450 h 56515"/>
                <a:gd name="T68" fmla="*/ 85941 w 99694"/>
                <a:gd name="T69" fmla="*/ 25349 h 56515"/>
                <a:gd name="T70" fmla="*/ 86297 w 99694"/>
                <a:gd name="T71" fmla="*/ 23850 h 56515"/>
                <a:gd name="T72" fmla="*/ 86221 w 99694"/>
                <a:gd name="T73" fmla="*/ 18986 h 56515"/>
                <a:gd name="T74" fmla="*/ 91504 w 99694"/>
                <a:gd name="T75" fmla="*/ 17424 h 56515"/>
                <a:gd name="T76" fmla="*/ 92152 w 99694"/>
                <a:gd name="T77" fmla="*/ 14211 h 56515"/>
                <a:gd name="T78" fmla="*/ 78100 w 99694"/>
                <a:gd name="T79" fmla="*/ 14581 h 56515"/>
                <a:gd name="T80" fmla="*/ 78163 w 99694"/>
                <a:gd name="T81" fmla="*/ 14363 h 56515"/>
                <a:gd name="T82" fmla="*/ 71260 w 99694"/>
                <a:gd name="T83" fmla="*/ 9042 h 56515"/>
                <a:gd name="T84" fmla="*/ 76137 w 99694"/>
                <a:gd name="T85" fmla="*/ 8801 h 5651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9694"/>
                <a:gd name="T130" fmla="*/ 0 h 56515"/>
                <a:gd name="T131" fmla="*/ 99694 w 99694"/>
                <a:gd name="T132" fmla="*/ 56515 h 5651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9694" h="56515">
                  <a:moveTo>
                    <a:pt x="419" y="48958"/>
                  </a:moveTo>
                  <a:lnTo>
                    <a:pt x="1054" y="49390"/>
                  </a:lnTo>
                  <a:lnTo>
                    <a:pt x="660" y="49987"/>
                  </a:lnTo>
                  <a:lnTo>
                    <a:pt x="0" y="51092"/>
                  </a:lnTo>
                  <a:lnTo>
                    <a:pt x="9737" y="55077"/>
                  </a:lnTo>
                  <a:lnTo>
                    <a:pt x="19010" y="55954"/>
                  </a:lnTo>
                  <a:lnTo>
                    <a:pt x="26080" y="55276"/>
                  </a:lnTo>
                  <a:lnTo>
                    <a:pt x="29034" y="54635"/>
                  </a:lnTo>
                  <a:lnTo>
                    <a:pt x="32582" y="53149"/>
                  </a:lnTo>
                  <a:lnTo>
                    <a:pt x="15398" y="53136"/>
                  </a:lnTo>
                  <a:lnTo>
                    <a:pt x="8928" y="53098"/>
                  </a:lnTo>
                  <a:lnTo>
                    <a:pt x="2481" y="48996"/>
                  </a:lnTo>
                  <a:lnTo>
                    <a:pt x="639" y="48983"/>
                  </a:lnTo>
                  <a:lnTo>
                    <a:pt x="419" y="48958"/>
                  </a:lnTo>
                  <a:close/>
                </a:path>
                <a:path w="99694" h="56515">
                  <a:moveTo>
                    <a:pt x="33993" y="52565"/>
                  </a:moveTo>
                  <a:lnTo>
                    <a:pt x="23088" y="52565"/>
                  </a:lnTo>
                  <a:lnTo>
                    <a:pt x="17627" y="53149"/>
                  </a:lnTo>
                  <a:lnTo>
                    <a:pt x="32582" y="53149"/>
                  </a:lnTo>
                  <a:lnTo>
                    <a:pt x="33993" y="52565"/>
                  </a:lnTo>
                  <a:close/>
                </a:path>
                <a:path w="99694" h="56515">
                  <a:moveTo>
                    <a:pt x="17749" y="53136"/>
                  </a:moveTo>
                  <a:close/>
                </a:path>
                <a:path w="99694" h="56515">
                  <a:moveTo>
                    <a:pt x="51828" y="0"/>
                  </a:moveTo>
                  <a:lnTo>
                    <a:pt x="50101" y="952"/>
                  </a:lnTo>
                  <a:lnTo>
                    <a:pt x="37906" y="4600"/>
                  </a:lnTo>
                  <a:lnTo>
                    <a:pt x="31548" y="7894"/>
                  </a:lnTo>
                  <a:lnTo>
                    <a:pt x="28964" y="12705"/>
                  </a:lnTo>
                  <a:lnTo>
                    <a:pt x="28092" y="20904"/>
                  </a:lnTo>
                  <a:lnTo>
                    <a:pt x="21497" y="35381"/>
                  </a:lnTo>
                  <a:lnTo>
                    <a:pt x="14197" y="43786"/>
                  </a:lnTo>
                  <a:lnTo>
                    <a:pt x="7427" y="47757"/>
                  </a:lnTo>
                  <a:lnTo>
                    <a:pt x="2425" y="48933"/>
                  </a:lnTo>
                  <a:lnTo>
                    <a:pt x="9524" y="53098"/>
                  </a:lnTo>
                  <a:lnTo>
                    <a:pt x="17749" y="53136"/>
                  </a:lnTo>
                  <a:lnTo>
                    <a:pt x="23088" y="52565"/>
                  </a:lnTo>
                  <a:lnTo>
                    <a:pt x="33993" y="52565"/>
                  </a:lnTo>
                  <a:lnTo>
                    <a:pt x="50520" y="31584"/>
                  </a:lnTo>
                  <a:lnTo>
                    <a:pt x="51059" y="29730"/>
                  </a:lnTo>
                  <a:lnTo>
                    <a:pt x="51625" y="28244"/>
                  </a:lnTo>
                  <a:lnTo>
                    <a:pt x="52053" y="28244"/>
                  </a:lnTo>
                  <a:lnTo>
                    <a:pt x="52933" y="26555"/>
                  </a:lnTo>
                  <a:lnTo>
                    <a:pt x="53884" y="23850"/>
                  </a:lnTo>
                  <a:lnTo>
                    <a:pt x="54038" y="23482"/>
                  </a:lnTo>
                  <a:lnTo>
                    <a:pt x="60439" y="13703"/>
                  </a:lnTo>
                  <a:lnTo>
                    <a:pt x="72389" y="11976"/>
                  </a:lnTo>
                  <a:lnTo>
                    <a:pt x="73926" y="11658"/>
                  </a:lnTo>
                  <a:lnTo>
                    <a:pt x="78730" y="11658"/>
                  </a:lnTo>
                  <a:lnTo>
                    <a:pt x="76551" y="9258"/>
                  </a:lnTo>
                  <a:lnTo>
                    <a:pt x="70281" y="9258"/>
                  </a:lnTo>
                  <a:lnTo>
                    <a:pt x="61252" y="6324"/>
                  </a:lnTo>
                  <a:lnTo>
                    <a:pt x="53873" y="1752"/>
                  </a:lnTo>
                  <a:lnTo>
                    <a:pt x="51828" y="0"/>
                  </a:lnTo>
                  <a:close/>
                </a:path>
                <a:path w="99694" h="56515">
                  <a:moveTo>
                    <a:pt x="1663" y="48475"/>
                  </a:moveTo>
                  <a:lnTo>
                    <a:pt x="1320" y="48983"/>
                  </a:lnTo>
                  <a:lnTo>
                    <a:pt x="749" y="48996"/>
                  </a:lnTo>
                  <a:lnTo>
                    <a:pt x="2481" y="48996"/>
                  </a:lnTo>
                  <a:lnTo>
                    <a:pt x="1663" y="48475"/>
                  </a:lnTo>
                  <a:close/>
                </a:path>
                <a:path w="99694" h="56515">
                  <a:moveTo>
                    <a:pt x="78730" y="11658"/>
                  </a:moveTo>
                  <a:lnTo>
                    <a:pt x="73926" y="11658"/>
                  </a:lnTo>
                  <a:lnTo>
                    <a:pt x="74739" y="11836"/>
                  </a:lnTo>
                  <a:lnTo>
                    <a:pt x="75323" y="12471"/>
                  </a:lnTo>
                  <a:lnTo>
                    <a:pt x="75222" y="13436"/>
                  </a:lnTo>
                  <a:lnTo>
                    <a:pt x="75031" y="14071"/>
                  </a:lnTo>
                  <a:lnTo>
                    <a:pt x="74688" y="28384"/>
                  </a:lnTo>
                  <a:lnTo>
                    <a:pt x="86537" y="32727"/>
                  </a:lnTo>
                  <a:lnTo>
                    <a:pt x="88823" y="33705"/>
                  </a:lnTo>
                  <a:lnTo>
                    <a:pt x="90919" y="33731"/>
                  </a:lnTo>
                  <a:lnTo>
                    <a:pt x="96164" y="31102"/>
                  </a:lnTo>
                  <a:lnTo>
                    <a:pt x="96296" y="30568"/>
                  </a:lnTo>
                  <a:lnTo>
                    <a:pt x="90373" y="30568"/>
                  </a:lnTo>
                  <a:lnTo>
                    <a:pt x="89179" y="30518"/>
                  </a:lnTo>
                  <a:lnTo>
                    <a:pt x="87600" y="29845"/>
                  </a:lnTo>
                  <a:lnTo>
                    <a:pt x="77812" y="26174"/>
                  </a:lnTo>
                  <a:lnTo>
                    <a:pt x="78029" y="17399"/>
                  </a:lnTo>
                  <a:lnTo>
                    <a:pt x="78041" y="14782"/>
                  </a:lnTo>
                  <a:lnTo>
                    <a:pt x="78892" y="11836"/>
                  </a:lnTo>
                  <a:lnTo>
                    <a:pt x="78730" y="11658"/>
                  </a:lnTo>
                  <a:close/>
                </a:path>
                <a:path w="99694" h="56515">
                  <a:moveTo>
                    <a:pt x="96856" y="17424"/>
                  </a:moveTo>
                  <a:lnTo>
                    <a:pt x="91503" y="17424"/>
                  </a:lnTo>
                  <a:lnTo>
                    <a:pt x="92990" y="17729"/>
                  </a:lnTo>
                  <a:lnTo>
                    <a:pt x="95453" y="20497"/>
                  </a:lnTo>
                  <a:lnTo>
                    <a:pt x="94825" y="23926"/>
                  </a:lnTo>
                  <a:lnTo>
                    <a:pt x="94699" y="24523"/>
                  </a:lnTo>
                  <a:lnTo>
                    <a:pt x="94340" y="25717"/>
                  </a:lnTo>
                  <a:lnTo>
                    <a:pt x="94094" y="26708"/>
                  </a:lnTo>
                  <a:lnTo>
                    <a:pt x="93141" y="29184"/>
                  </a:lnTo>
                  <a:lnTo>
                    <a:pt x="90373" y="30568"/>
                  </a:lnTo>
                  <a:lnTo>
                    <a:pt x="96296" y="30568"/>
                  </a:lnTo>
                  <a:lnTo>
                    <a:pt x="97291" y="26555"/>
                  </a:lnTo>
                  <a:lnTo>
                    <a:pt x="99161" y="20078"/>
                  </a:lnTo>
                  <a:lnTo>
                    <a:pt x="96856" y="17424"/>
                  </a:lnTo>
                  <a:close/>
                </a:path>
                <a:path w="99694" h="56515">
                  <a:moveTo>
                    <a:pt x="52053" y="28244"/>
                  </a:moveTo>
                  <a:lnTo>
                    <a:pt x="51625" y="28244"/>
                  </a:lnTo>
                  <a:lnTo>
                    <a:pt x="51274" y="29184"/>
                  </a:lnTo>
                  <a:lnTo>
                    <a:pt x="50863" y="30530"/>
                  </a:lnTo>
                  <a:lnTo>
                    <a:pt x="52053" y="28244"/>
                  </a:lnTo>
                  <a:close/>
                </a:path>
                <a:path w="99694" h="56515">
                  <a:moveTo>
                    <a:pt x="92151" y="14211"/>
                  </a:moveTo>
                  <a:lnTo>
                    <a:pt x="88836" y="14719"/>
                  </a:lnTo>
                  <a:lnTo>
                    <a:pt x="88260" y="14871"/>
                  </a:lnTo>
                  <a:lnTo>
                    <a:pt x="85839" y="15595"/>
                  </a:lnTo>
                  <a:lnTo>
                    <a:pt x="84099" y="17399"/>
                  </a:lnTo>
                  <a:lnTo>
                    <a:pt x="80429" y="17945"/>
                  </a:lnTo>
                  <a:lnTo>
                    <a:pt x="78358" y="18110"/>
                  </a:lnTo>
                  <a:lnTo>
                    <a:pt x="78930" y="21450"/>
                  </a:lnTo>
                  <a:lnTo>
                    <a:pt x="80340" y="23926"/>
                  </a:lnTo>
                  <a:lnTo>
                    <a:pt x="81902" y="25717"/>
                  </a:lnTo>
                  <a:lnTo>
                    <a:pt x="85940" y="25349"/>
                  </a:lnTo>
                  <a:lnTo>
                    <a:pt x="85636" y="25044"/>
                  </a:lnTo>
                  <a:lnTo>
                    <a:pt x="85229" y="24523"/>
                  </a:lnTo>
                  <a:lnTo>
                    <a:pt x="86296" y="23850"/>
                  </a:lnTo>
                  <a:lnTo>
                    <a:pt x="85483" y="22580"/>
                  </a:lnTo>
                  <a:lnTo>
                    <a:pt x="85255" y="21513"/>
                  </a:lnTo>
                  <a:lnTo>
                    <a:pt x="86220" y="18986"/>
                  </a:lnTo>
                  <a:lnTo>
                    <a:pt x="88711" y="17945"/>
                  </a:lnTo>
                  <a:lnTo>
                    <a:pt x="89347" y="17767"/>
                  </a:lnTo>
                  <a:lnTo>
                    <a:pt x="91503" y="17424"/>
                  </a:lnTo>
                  <a:lnTo>
                    <a:pt x="96856" y="17424"/>
                  </a:lnTo>
                  <a:lnTo>
                    <a:pt x="94640" y="14871"/>
                  </a:lnTo>
                  <a:lnTo>
                    <a:pt x="92151" y="14211"/>
                  </a:lnTo>
                  <a:close/>
                </a:path>
                <a:path w="99694" h="56515">
                  <a:moveTo>
                    <a:pt x="78099" y="14581"/>
                  </a:moveTo>
                  <a:lnTo>
                    <a:pt x="78041" y="14782"/>
                  </a:lnTo>
                  <a:lnTo>
                    <a:pt x="78099" y="14581"/>
                  </a:lnTo>
                  <a:close/>
                </a:path>
                <a:path w="99694" h="56515">
                  <a:moveTo>
                    <a:pt x="78162" y="14363"/>
                  </a:moveTo>
                  <a:lnTo>
                    <a:pt x="78099" y="14581"/>
                  </a:lnTo>
                  <a:lnTo>
                    <a:pt x="78162" y="14363"/>
                  </a:lnTo>
                  <a:close/>
                </a:path>
                <a:path w="99694" h="56515">
                  <a:moveTo>
                    <a:pt x="74282" y="8432"/>
                  </a:moveTo>
                  <a:lnTo>
                    <a:pt x="71843" y="8953"/>
                  </a:lnTo>
                  <a:lnTo>
                    <a:pt x="71259" y="9042"/>
                  </a:lnTo>
                  <a:lnTo>
                    <a:pt x="70281" y="9258"/>
                  </a:lnTo>
                  <a:lnTo>
                    <a:pt x="76551" y="9258"/>
                  </a:lnTo>
                  <a:lnTo>
                    <a:pt x="76136" y="8801"/>
                  </a:lnTo>
                  <a:lnTo>
                    <a:pt x="74282" y="8432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07" name="object 11"/>
            <p:cNvSpPr>
              <a:spLocks/>
            </p:cNvSpPr>
            <p:nvPr/>
          </p:nvSpPr>
          <p:spPr bwMode="auto">
            <a:xfrm>
              <a:off x="2700616" y="660501"/>
              <a:ext cx="16510" cy="15875"/>
            </a:xfrm>
            <a:custGeom>
              <a:avLst/>
              <a:gdLst>
                <a:gd name="T0" fmla="*/ 8966 w 16510"/>
                <a:gd name="T1" fmla="*/ 15722 h 15875"/>
                <a:gd name="T2" fmla="*/ 8382 w 16510"/>
                <a:gd name="T3" fmla="*/ 15595 h 15875"/>
                <a:gd name="T4" fmla="*/ 7785 w 16510"/>
                <a:gd name="T5" fmla="*/ 15405 h 15875"/>
                <a:gd name="T6" fmla="*/ 7162 w 16510"/>
                <a:gd name="T7" fmla="*/ 15138 h 15875"/>
                <a:gd name="T8" fmla="*/ 3251 w 16510"/>
                <a:gd name="T9" fmla="*/ 13703 h 15875"/>
                <a:gd name="T10" fmla="*/ 0 w 16510"/>
                <a:gd name="T11" fmla="*/ 9829 h 15875"/>
                <a:gd name="T12" fmla="*/ 1612 w 16510"/>
                <a:gd name="T13" fmla="*/ 11950 h 15875"/>
                <a:gd name="T14" fmla="*/ 5067 w 16510"/>
                <a:gd name="T15" fmla="*/ 15773 h 15875"/>
                <a:gd name="T16" fmla="*/ 8966 w 16510"/>
                <a:gd name="T17" fmla="*/ 15722 h 15875"/>
                <a:gd name="T18" fmla="*/ 16040 w 16510"/>
                <a:gd name="T19" fmla="*/ 3187 h 15875"/>
                <a:gd name="T20" fmla="*/ 11963 w 16510"/>
                <a:gd name="T21" fmla="*/ 0 h 15875"/>
                <a:gd name="T22" fmla="*/ 11036 w 16510"/>
                <a:gd name="T23" fmla="*/ 12 h 15875"/>
                <a:gd name="T24" fmla="*/ 9982 w 16510"/>
                <a:gd name="T25" fmla="*/ 177 h 15875"/>
                <a:gd name="T26" fmla="*/ 9258 w 16510"/>
                <a:gd name="T27" fmla="*/ 393 h 15875"/>
                <a:gd name="T28" fmla="*/ 6858 w 16510"/>
                <a:gd name="T29" fmla="*/ 1397 h 15875"/>
                <a:gd name="T30" fmla="*/ 5892 w 16510"/>
                <a:gd name="T31" fmla="*/ 3924 h 15875"/>
                <a:gd name="T32" fmla="*/ 6121 w 16510"/>
                <a:gd name="T33" fmla="*/ 4991 h 15875"/>
                <a:gd name="T34" fmla="*/ 6934 w 16510"/>
                <a:gd name="T35" fmla="*/ 6261 h 15875"/>
                <a:gd name="T36" fmla="*/ 5359 w 16510"/>
                <a:gd name="T37" fmla="*/ 7264 h 15875"/>
                <a:gd name="T38" fmla="*/ 5638 w 16510"/>
                <a:gd name="T39" fmla="*/ 7632 h 15875"/>
                <a:gd name="T40" fmla="*/ 4584 w 16510"/>
                <a:gd name="T41" fmla="*/ 7759 h 15875"/>
                <a:gd name="T42" fmla="*/ 4343 w 16510"/>
                <a:gd name="T43" fmla="*/ 7912 h 15875"/>
                <a:gd name="T44" fmla="*/ 2451 w 16510"/>
                <a:gd name="T45" fmla="*/ 8026 h 15875"/>
                <a:gd name="T46" fmla="*/ 5041 w 16510"/>
                <a:gd name="T47" fmla="*/ 11061 h 15875"/>
                <a:gd name="T48" fmla="*/ 8077 w 16510"/>
                <a:gd name="T49" fmla="*/ 12192 h 15875"/>
                <a:gd name="T50" fmla="*/ 9715 w 16510"/>
                <a:gd name="T51" fmla="*/ 12890 h 15875"/>
                <a:gd name="T52" fmla="*/ 10998 w 16510"/>
                <a:gd name="T53" fmla="*/ 12979 h 15875"/>
                <a:gd name="T54" fmla="*/ 13779 w 16510"/>
                <a:gd name="T55" fmla="*/ 11595 h 15875"/>
                <a:gd name="T56" fmla="*/ 14732 w 16510"/>
                <a:gd name="T57" fmla="*/ 9118 h 15875"/>
                <a:gd name="T58" fmla="*/ 15354 w 16510"/>
                <a:gd name="T59" fmla="*/ 6858 h 15875"/>
                <a:gd name="T60" fmla="*/ 16040 w 16510"/>
                <a:gd name="T61" fmla="*/ 3187 h 158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510"/>
                <a:gd name="T94" fmla="*/ 0 h 15875"/>
                <a:gd name="T95" fmla="*/ 16510 w 16510"/>
                <a:gd name="T96" fmla="*/ 15875 h 1587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510" h="15875">
                  <a:moveTo>
                    <a:pt x="8966" y="15722"/>
                  </a:moveTo>
                  <a:lnTo>
                    <a:pt x="8382" y="15595"/>
                  </a:lnTo>
                  <a:lnTo>
                    <a:pt x="7785" y="15405"/>
                  </a:lnTo>
                  <a:lnTo>
                    <a:pt x="7162" y="15138"/>
                  </a:lnTo>
                  <a:lnTo>
                    <a:pt x="3251" y="13703"/>
                  </a:lnTo>
                  <a:lnTo>
                    <a:pt x="0" y="9829"/>
                  </a:lnTo>
                  <a:lnTo>
                    <a:pt x="1612" y="11950"/>
                  </a:lnTo>
                  <a:lnTo>
                    <a:pt x="5067" y="15773"/>
                  </a:lnTo>
                  <a:lnTo>
                    <a:pt x="8966" y="15722"/>
                  </a:lnTo>
                  <a:close/>
                </a:path>
                <a:path w="16510" h="15875">
                  <a:moveTo>
                    <a:pt x="16040" y="3187"/>
                  </a:moveTo>
                  <a:lnTo>
                    <a:pt x="11963" y="0"/>
                  </a:lnTo>
                  <a:lnTo>
                    <a:pt x="11036" y="12"/>
                  </a:lnTo>
                  <a:lnTo>
                    <a:pt x="9982" y="177"/>
                  </a:lnTo>
                  <a:lnTo>
                    <a:pt x="9258" y="393"/>
                  </a:lnTo>
                  <a:lnTo>
                    <a:pt x="6858" y="1397"/>
                  </a:lnTo>
                  <a:lnTo>
                    <a:pt x="5892" y="3924"/>
                  </a:lnTo>
                  <a:lnTo>
                    <a:pt x="6121" y="4991"/>
                  </a:lnTo>
                  <a:lnTo>
                    <a:pt x="6934" y="6261"/>
                  </a:lnTo>
                  <a:lnTo>
                    <a:pt x="5359" y="7264"/>
                  </a:lnTo>
                  <a:lnTo>
                    <a:pt x="5638" y="7632"/>
                  </a:lnTo>
                  <a:lnTo>
                    <a:pt x="4584" y="7759"/>
                  </a:lnTo>
                  <a:lnTo>
                    <a:pt x="4343" y="7912"/>
                  </a:lnTo>
                  <a:lnTo>
                    <a:pt x="2451" y="8026"/>
                  </a:lnTo>
                  <a:lnTo>
                    <a:pt x="5041" y="11061"/>
                  </a:lnTo>
                  <a:lnTo>
                    <a:pt x="8077" y="12192"/>
                  </a:lnTo>
                  <a:lnTo>
                    <a:pt x="9715" y="12890"/>
                  </a:lnTo>
                  <a:lnTo>
                    <a:pt x="10998" y="12979"/>
                  </a:lnTo>
                  <a:lnTo>
                    <a:pt x="13779" y="11595"/>
                  </a:lnTo>
                  <a:lnTo>
                    <a:pt x="14732" y="9118"/>
                  </a:lnTo>
                  <a:lnTo>
                    <a:pt x="15354" y="6858"/>
                  </a:lnTo>
                  <a:lnTo>
                    <a:pt x="16040" y="3187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3808" name="object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72397" y="666851"/>
              <a:ext cx="12280" cy="1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9" name="object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09644" y="610693"/>
              <a:ext cx="239269" cy="557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0" name="object 14"/>
            <p:cNvSpPr>
              <a:spLocks/>
            </p:cNvSpPr>
            <p:nvPr/>
          </p:nvSpPr>
          <p:spPr bwMode="auto">
            <a:xfrm>
              <a:off x="2548255" y="1092783"/>
              <a:ext cx="138430" cy="107314"/>
            </a:xfrm>
            <a:custGeom>
              <a:avLst/>
              <a:gdLst>
                <a:gd name="T0" fmla="*/ 39408 w 138430"/>
                <a:gd name="T1" fmla="*/ 65632 h 107315"/>
                <a:gd name="T2" fmla="*/ 94475 w 138430"/>
                <a:gd name="T3" fmla="*/ 99414 h 107315"/>
                <a:gd name="T4" fmla="*/ 82740 w 138430"/>
                <a:gd name="T5" fmla="*/ 91718 h 107315"/>
                <a:gd name="T6" fmla="*/ 70472 w 138430"/>
                <a:gd name="T7" fmla="*/ 84009 h 107315"/>
                <a:gd name="T8" fmla="*/ 61239 w 138430"/>
                <a:gd name="T9" fmla="*/ 77100 h 107315"/>
                <a:gd name="T10" fmla="*/ 54394 w 138430"/>
                <a:gd name="T11" fmla="*/ 77100 h 107315"/>
                <a:gd name="T12" fmla="*/ 49504 w 138430"/>
                <a:gd name="T13" fmla="*/ 74802 h 107315"/>
                <a:gd name="T14" fmla="*/ 32804 w 138430"/>
                <a:gd name="T15" fmla="*/ 73405 h 107315"/>
                <a:gd name="T16" fmla="*/ 15544 w 138430"/>
                <a:gd name="T17" fmla="*/ 69277 h 107315"/>
                <a:gd name="T18" fmla="*/ 8191 w 138430"/>
                <a:gd name="T19" fmla="*/ 66445 h 107315"/>
                <a:gd name="T20" fmla="*/ 12 w 138430"/>
                <a:gd name="T21" fmla="*/ 67944 h 107315"/>
                <a:gd name="T22" fmla="*/ 22161 w 138430"/>
                <a:gd name="T23" fmla="*/ 78192 h 107315"/>
                <a:gd name="T24" fmla="*/ 39611 w 138430"/>
                <a:gd name="T25" fmla="*/ 94385 h 107315"/>
                <a:gd name="T26" fmla="*/ 52349 w 138430"/>
                <a:gd name="T27" fmla="*/ 104926 h 107315"/>
                <a:gd name="T28" fmla="*/ 74422 w 138430"/>
                <a:gd name="T29" fmla="*/ 99986 h 107315"/>
                <a:gd name="T30" fmla="*/ 83629 w 138430"/>
                <a:gd name="T31" fmla="*/ 99414 h 107315"/>
                <a:gd name="T32" fmla="*/ 109677 w 138430"/>
                <a:gd name="T33" fmla="*/ 21996 h 107315"/>
                <a:gd name="T34" fmla="*/ 108254 w 138430"/>
                <a:gd name="T35" fmla="*/ 16344 h 107315"/>
                <a:gd name="T36" fmla="*/ 105422 w 138430"/>
                <a:gd name="T37" fmla="*/ 4635 h 107315"/>
                <a:gd name="T38" fmla="*/ 96037 w 138430"/>
                <a:gd name="T39" fmla="*/ 4635 h 107315"/>
                <a:gd name="T40" fmla="*/ 89776 w 138430"/>
                <a:gd name="T41" fmla="*/ 5372 h 107315"/>
                <a:gd name="T42" fmla="*/ 89395 w 138430"/>
                <a:gd name="T43" fmla="*/ 14528 h 107315"/>
                <a:gd name="T44" fmla="*/ 89141 w 138430"/>
                <a:gd name="T45" fmla="*/ 22644 h 107315"/>
                <a:gd name="T46" fmla="*/ 102501 w 138430"/>
                <a:gd name="T47" fmla="*/ 19710 h 107315"/>
                <a:gd name="T48" fmla="*/ 106311 w 138430"/>
                <a:gd name="T49" fmla="*/ 22009 h 107315"/>
                <a:gd name="T50" fmla="*/ 138023 w 138430"/>
                <a:gd name="T51" fmla="*/ 59181 h 107315"/>
                <a:gd name="T52" fmla="*/ 125907 w 138430"/>
                <a:gd name="T53" fmla="*/ 51371 h 107315"/>
                <a:gd name="T54" fmla="*/ 113474 w 138430"/>
                <a:gd name="T55" fmla="*/ 47396 h 107315"/>
                <a:gd name="T56" fmla="*/ 107683 w 138430"/>
                <a:gd name="T57" fmla="*/ 47396 h 107315"/>
                <a:gd name="T58" fmla="*/ 107835 w 138430"/>
                <a:gd name="T59" fmla="*/ 37807 h 107315"/>
                <a:gd name="T60" fmla="*/ 94627 w 138430"/>
                <a:gd name="T61" fmla="*/ 37338 h 107315"/>
                <a:gd name="T62" fmla="*/ 87033 w 138430"/>
                <a:gd name="T63" fmla="*/ 42214 h 107315"/>
                <a:gd name="T64" fmla="*/ 80276 w 138430"/>
                <a:gd name="T65" fmla="*/ 38836 h 107315"/>
                <a:gd name="T66" fmla="*/ 76708 w 138430"/>
                <a:gd name="T67" fmla="*/ 43853 h 107315"/>
                <a:gd name="T68" fmla="*/ 64338 w 138430"/>
                <a:gd name="T69" fmla="*/ 51435 h 107315"/>
                <a:gd name="T70" fmla="*/ 63385 w 138430"/>
                <a:gd name="T71" fmla="*/ 63041 h 107315"/>
                <a:gd name="T72" fmla="*/ 66306 w 138430"/>
                <a:gd name="T73" fmla="*/ 67448 h 107315"/>
                <a:gd name="T74" fmla="*/ 70789 w 138430"/>
                <a:gd name="T75" fmla="*/ 78307 h 107315"/>
                <a:gd name="T76" fmla="*/ 79121 w 138430"/>
                <a:gd name="T77" fmla="*/ 84530 h 107315"/>
                <a:gd name="T78" fmla="*/ 91948 w 138430"/>
                <a:gd name="T79" fmla="*/ 93344 h 107315"/>
                <a:gd name="T80" fmla="*/ 103365 w 138430"/>
                <a:gd name="T81" fmla="*/ 90956 h 107315"/>
                <a:gd name="T82" fmla="*/ 105943 w 138430"/>
                <a:gd name="T83" fmla="*/ 84644 h 107315"/>
                <a:gd name="T84" fmla="*/ 102958 w 138430"/>
                <a:gd name="T85" fmla="*/ 81660 h 107315"/>
                <a:gd name="T86" fmla="*/ 112141 w 138430"/>
                <a:gd name="T87" fmla="*/ 81660 h 107315"/>
                <a:gd name="T88" fmla="*/ 128663 w 138430"/>
                <a:gd name="T89" fmla="*/ 77443 h 107315"/>
                <a:gd name="T90" fmla="*/ 135686 w 138430"/>
                <a:gd name="T91" fmla="*/ 73925 h 107315"/>
                <a:gd name="T92" fmla="*/ 138010 w 138430"/>
                <a:gd name="T93" fmla="*/ 67448 h 107315"/>
                <a:gd name="T94" fmla="*/ 138023 w 138430"/>
                <a:gd name="T95" fmla="*/ 59498 h 1073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430"/>
                <a:gd name="T145" fmla="*/ 0 h 107315"/>
                <a:gd name="T146" fmla="*/ 138430 w 138430"/>
                <a:gd name="T147" fmla="*/ 107315 h 1073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430" h="107315">
                  <a:moveTo>
                    <a:pt x="39662" y="65532"/>
                  </a:moveTo>
                  <a:lnTo>
                    <a:pt x="39408" y="65633"/>
                  </a:lnTo>
                  <a:lnTo>
                    <a:pt x="39662" y="65532"/>
                  </a:lnTo>
                  <a:close/>
                </a:path>
                <a:path w="138430" h="107315">
                  <a:moveTo>
                    <a:pt x="94475" y="99415"/>
                  </a:moveTo>
                  <a:lnTo>
                    <a:pt x="94005" y="96596"/>
                  </a:lnTo>
                  <a:lnTo>
                    <a:pt x="82740" y="91719"/>
                  </a:lnTo>
                  <a:lnTo>
                    <a:pt x="74968" y="87261"/>
                  </a:lnTo>
                  <a:lnTo>
                    <a:pt x="70472" y="84010"/>
                  </a:lnTo>
                  <a:lnTo>
                    <a:pt x="69011" y="82753"/>
                  </a:lnTo>
                  <a:lnTo>
                    <a:pt x="61239" y="77101"/>
                  </a:lnTo>
                  <a:lnTo>
                    <a:pt x="60363" y="76466"/>
                  </a:lnTo>
                  <a:lnTo>
                    <a:pt x="54394" y="77101"/>
                  </a:lnTo>
                  <a:lnTo>
                    <a:pt x="51752" y="76047"/>
                  </a:lnTo>
                  <a:lnTo>
                    <a:pt x="49504" y="74803"/>
                  </a:lnTo>
                  <a:lnTo>
                    <a:pt x="47599" y="73482"/>
                  </a:lnTo>
                  <a:lnTo>
                    <a:pt x="32804" y="73406"/>
                  </a:lnTo>
                  <a:lnTo>
                    <a:pt x="20218" y="70878"/>
                  </a:lnTo>
                  <a:lnTo>
                    <a:pt x="15544" y="69278"/>
                  </a:lnTo>
                  <a:lnTo>
                    <a:pt x="11468" y="67894"/>
                  </a:lnTo>
                  <a:lnTo>
                    <a:pt x="8191" y="66446"/>
                  </a:lnTo>
                  <a:lnTo>
                    <a:pt x="4267" y="69278"/>
                  </a:lnTo>
                  <a:lnTo>
                    <a:pt x="12" y="67945"/>
                  </a:lnTo>
                  <a:lnTo>
                    <a:pt x="11633" y="76936"/>
                  </a:lnTo>
                  <a:lnTo>
                    <a:pt x="22161" y="78193"/>
                  </a:lnTo>
                  <a:lnTo>
                    <a:pt x="34429" y="82448"/>
                  </a:lnTo>
                  <a:lnTo>
                    <a:pt x="39611" y="94386"/>
                  </a:lnTo>
                  <a:lnTo>
                    <a:pt x="47320" y="106972"/>
                  </a:lnTo>
                  <a:lnTo>
                    <a:pt x="52349" y="104927"/>
                  </a:lnTo>
                  <a:lnTo>
                    <a:pt x="64465" y="101612"/>
                  </a:lnTo>
                  <a:lnTo>
                    <a:pt x="74422" y="99987"/>
                  </a:lnTo>
                  <a:lnTo>
                    <a:pt x="81153" y="99466"/>
                  </a:lnTo>
                  <a:lnTo>
                    <a:pt x="83629" y="99415"/>
                  </a:lnTo>
                  <a:lnTo>
                    <a:pt x="94475" y="99415"/>
                  </a:lnTo>
                  <a:close/>
                </a:path>
                <a:path w="138430" h="107315">
                  <a:moveTo>
                    <a:pt x="109677" y="21996"/>
                  </a:moveTo>
                  <a:lnTo>
                    <a:pt x="108851" y="18707"/>
                  </a:lnTo>
                  <a:lnTo>
                    <a:pt x="108254" y="16344"/>
                  </a:lnTo>
                  <a:lnTo>
                    <a:pt x="102768" y="14528"/>
                  </a:lnTo>
                  <a:lnTo>
                    <a:pt x="105422" y="4635"/>
                  </a:lnTo>
                  <a:lnTo>
                    <a:pt x="106667" y="0"/>
                  </a:lnTo>
                  <a:lnTo>
                    <a:pt x="96037" y="4635"/>
                  </a:lnTo>
                  <a:lnTo>
                    <a:pt x="93891" y="4584"/>
                  </a:lnTo>
                  <a:lnTo>
                    <a:pt x="89776" y="5372"/>
                  </a:lnTo>
                  <a:lnTo>
                    <a:pt x="87172" y="8394"/>
                  </a:lnTo>
                  <a:lnTo>
                    <a:pt x="89395" y="14528"/>
                  </a:lnTo>
                  <a:lnTo>
                    <a:pt x="89496" y="16344"/>
                  </a:lnTo>
                  <a:lnTo>
                    <a:pt x="89141" y="22644"/>
                  </a:lnTo>
                  <a:lnTo>
                    <a:pt x="98628" y="18707"/>
                  </a:lnTo>
                  <a:lnTo>
                    <a:pt x="102501" y="19710"/>
                  </a:lnTo>
                  <a:lnTo>
                    <a:pt x="104368" y="22707"/>
                  </a:lnTo>
                  <a:lnTo>
                    <a:pt x="106311" y="22009"/>
                  </a:lnTo>
                  <a:lnTo>
                    <a:pt x="109677" y="21996"/>
                  </a:lnTo>
                  <a:close/>
                </a:path>
                <a:path w="138430" h="107315">
                  <a:moveTo>
                    <a:pt x="138023" y="59182"/>
                  </a:moveTo>
                  <a:lnTo>
                    <a:pt x="126695" y="59499"/>
                  </a:lnTo>
                  <a:lnTo>
                    <a:pt x="125907" y="51371"/>
                  </a:lnTo>
                  <a:lnTo>
                    <a:pt x="119138" y="47904"/>
                  </a:lnTo>
                  <a:lnTo>
                    <a:pt x="113474" y="47396"/>
                  </a:lnTo>
                  <a:lnTo>
                    <a:pt x="111379" y="47218"/>
                  </a:lnTo>
                  <a:lnTo>
                    <a:pt x="107683" y="47396"/>
                  </a:lnTo>
                  <a:lnTo>
                    <a:pt x="107759" y="42214"/>
                  </a:lnTo>
                  <a:lnTo>
                    <a:pt x="107835" y="37807"/>
                  </a:lnTo>
                  <a:lnTo>
                    <a:pt x="98717" y="37807"/>
                  </a:lnTo>
                  <a:lnTo>
                    <a:pt x="94627" y="37338"/>
                  </a:lnTo>
                  <a:lnTo>
                    <a:pt x="90385" y="39535"/>
                  </a:lnTo>
                  <a:lnTo>
                    <a:pt x="87033" y="42214"/>
                  </a:lnTo>
                  <a:lnTo>
                    <a:pt x="82575" y="40208"/>
                  </a:lnTo>
                  <a:lnTo>
                    <a:pt x="80276" y="38836"/>
                  </a:lnTo>
                  <a:lnTo>
                    <a:pt x="78841" y="41262"/>
                  </a:lnTo>
                  <a:lnTo>
                    <a:pt x="76708" y="43853"/>
                  </a:lnTo>
                  <a:lnTo>
                    <a:pt x="73609" y="45605"/>
                  </a:lnTo>
                  <a:lnTo>
                    <a:pt x="64338" y="51435"/>
                  </a:lnTo>
                  <a:lnTo>
                    <a:pt x="63500" y="59499"/>
                  </a:lnTo>
                  <a:lnTo>
                    <a:pt x="63385" y="63042"/>
                  </a:lnTo>
                  <a:lnTo>
                    <a:pt x="63207" y="64033"/>
                  </a:lnTo>
                  <a:lnTo>
                    <a:pt x="66306" y="67449"/>
                  </a:lnTo>
                  <a:lnTo>
                    <a:pt x="70421" y="66725"/>
                  </a:lnTo>
                  <a:lnTo>
                    <a:pt x="70789" y="78308"/>
                  </a:lnTo>
                  <a:lnTo>
                    <a:pt x="74663" y="83375"/>
                  </a:lnTo>
                  <a:lnTo>
                    <a:pt x="79121" y="84531"/>
                  </a:lnTo>
                  <a:lnTo>
                    <a:pt x="81267" y="84340"/>
                  </a:lnTo>
                  <a:lnTo>
                    <a:pt x="91948" y="93345"/>
                  </a:lnTo>
                  <a:lnTo>
                    <a:pt x="99225" y="93992"/>
                  </a:lnTo>
                  <a:lnTo>
                    <a:pt x="103365" y="90957"/>
                  </a:lnTo>
                  <a:lnTo>
                    <a:pt x="104686" y="88900"/>
                  </a:lnTo>
                  <a:lnTo>
                    <a:pt x="105943" y="84645"/>
                  </a:lnTo>
                  <a:lnTo>
                    <a:pt x="105638" y="84340"/>
                  </a:lnTo>
                  <a:lnTo>
                    <a:pt x="102958" y="81661"/>
                  </a:lnTo>
                  <a:lnTo>
                    <a:pt x="112077" y="81826"/>
                  </a:lnTo>
                  <a:lnTo>
                    <a:pt x="112141" y="81661"/>
                  </a:lnTo>
                  <a:lnTo>
                    <a:pt x="114122" y="76949"/>
                  </a:lnTo>
                  <a:lnTo>
                    <a:pt x="128663" y="77444"/>
                  </a:lnTo>
                  <a:lnTo>
                    <a:pt x="129641" y="76949"/>
                  </a:lnTo>
                  <a:lnTo>
                    <a:pt x="135686" y="73926"/>
                  </a:lnTo>
                  <a:lnTo>
                    <a:pt x="137896" y="69519"/>
                  </a:lnTo>
                  <a:lnTo>
                    <a:pt x="138010" y="67449"/>
                  </a:lnTo>
                  <a:lnTo>
                    <a:pt x="138023" y="66725"/>
                  </a:lnTo>
                  <a:lnTo>
                    <a:pt x="138023" y="59499"/>
                  </a:lnTo>
                  <a:lnTo>
                    <a:pt x="138023" y="59182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11" name="object 15"/>
            <p:cNvSpPr>
              <a:spLocks/>
            </p:cNvSpPr>
            <p:nvPr/>
          </p:nvSpPr>
          <p:spPr bwMode="auto">
            <a:xfrm>
              <a:off x="2553347" y="1096479"/>
              <a:ext cx="156210" cy="97790"/>
            </a:xfrm>
            <a:custGeom>
              <a:avLst/>
              <a:gdLst>
                <a:gd name="T0" fmla="*/ 49771 w 156210"/>
                <a:gd name="T1" fmla="*/ 78752 h 97790"/>
                <a:gd name="T2" fmla="*/ 35814 w 156210"/>
                <a:gd name="T3" fmla="*/ 71120 h 97790"/>
                <a:gd name="T4" fmla="*/ 24599 w 156210"/>
                <a:gd name="T5" fmla="*/ 69786 h 97790"/>
                <a:gd name="T6" fmla="*/ 11595 w 156210"/>
                <a:gd name="T7" fmla="*/ 66103 h 97790"/>
                <a:gd name="T8" fmla="*/ 4826 w 156210"/>
                <a:gd name="T9" fmla="*/ 64071 h 97790"/>
                <a:gd name="T10" fmla="*/ 1930 w 156210"/>
                <a:gd name="T11" fmla="*/ 63461 h 97790"/>
                <a:gd name="T12" fmla="*/ 0 w 156210"/>
                <a:gd name="T13" fmla="*/ 64211 h 97790"/>
                <a:gd name="T14" fmla="*/ 21640 w 156210"/>
                <a:gd name="T15" fmla="*/ 70739 h 97790"/>
                <a:gd name="T16" fmla="*/ 42075 w 156210"/>
                <a:gd name="T17" fmla="*/ 95567 h 97790"/>
                <a:gd name="T18" fmla="*/ 42227 w 156210"/>
                <a:gd name="T19" fmla="*/ 86931 h 97790"/>
                <a:gd name="T20" fmla="*/ 61087 w 156210"/>
                <a:gd name="T21" fmla="*/ 88265 h 97790"/>
                <a:gd name="T22" fmla="*/ 76657 w 156210"/>
                <a:gd name="T23" fmla="*/ 91084 h 97790"/>
                <a:gd name="T24" fmla="*/ 95986 w 156210"/>
                <a:gd name="T25" fmla="*/ 101 h 97790"/>
                <a:gd name="T26" fmla="*/ 91109 w 156210"/>
                <a:gd name="T27" fmla="*/ 7988 h 97790"/>
                <a:gd name="T28" fmla="*/ 84747 w 156210"/>
                <a:gd name="T29" fmla="*/ 15354 h 97790"/>
                <a:gd name="T30" fmla="*/ 94043 w 156210"/>
                <a:gd name="T31" fmla="*/ 12636 h 97790"/>
                <a:gd name="T32" fmla="*/ 95986 w 156210"/>
                <a:gd name="T33" fmla="*/ 101 h 97790"/>
                <a:gd name="T34" fmla="*/ 93624 w 156210"/>
                <a:gd name="T35" fmla="*/ 81432 h 97790"/>
                <a:gd name="T36" fmla="*/ 82308 w 156210"/>
                <a:gd name="T37" fmla="*/ 74510 h 97790"/>
                <a:gd name="T38" fmla="*/ 94564 w 156210"/>
                <a:gd name="T39" fmla="*/ 86779 h 97790"/>
                <a:gd name="T40" fmla="*/ 112306 w 156210"/>
                <a:gd name="T41" fmla="*/ 22301 h 97790"/>
                <a:gd name="T42" fmla="*/ 76695 w 156210"/>
                <a:gd name="T43" fmla="*/ 22301 h 97790"/>
                <a:gd name="T44" fmla="*/ 78193 w 156210"/>
                <a:gd name="T45" fmla="*/ 25412 h 97790"/>
                <a:gd name="T46" fmla="*/ 101257 w 156210"/>
                <a:gd name="T47" fmla="*/ 24536 h 97790"/>
                <a:gd name="T48" fmla="*/ 129463 w 156210"/>
                <a:gd name="T49" fmla="*/ 61785 h 97790"/>
                <a:gd name="T50" fmla="*/ 121132 w 156210"/>
                <a:gd name="T51" fmla="*/ 58166 h 97790"/>
                <a:gd name="T52" fmla="*/ 125539 w 156210"/>
                <a:gd name="T53" fmla="*/ 63982 h 97790"/>
                <a:gd name="T54" fmla="*/ 84442 w 156210"/>
                <a:gd name="T55" fmla="*/ 51092 h 97790"/>
                <a:gd name="T56" fmla="*/ 74917 w 156210"/>
                <a:gd name="T57" fmla="*/ 44335 h 97790"/>
                <a:gd name="T58" fmla="*/ 85293 w 156210"/>
                <a:gd name="T59" fmla="*/ 39928 h 97790"/>
                <a:gd name="T60" fmla="*/ 87490 w 156210"/>
                <a:gd name="T61" fmla="*/ 44335 h 97790"/>
                <a:gd name="T62" fmla="*/ 88747 w 156210"/>
                <a:gd name="T63" fmla="*/ 51092 h 97790"/>
                <a:gd name="T64" fmla="*/ 104787 w 156210"/>
                <a:gd name="T65" fmla="*/ 47485 h 97790"/>
                <a:gd name="T66" fmla="*/ 107454 w 156210"/>
                <a:gd name="T67" fmla="*/ 57696 h 97790"/>
                <a:gd name="T68" fmla="*/ 113118 w 156210"/>
                <a:gd name="T69" fmla="*/ 59893 h 97790"/>
                <a:gd name="T70" fmla="*/ 119710 w 156210"/>
                <a:gd name="T71" fmla="*/ 55499 h 97790"/>
                <a:gd name="T72" fmla="*/ 118160 w 156210"/>
                <a:gd name="T73" fmla="*/ 47485 h 97790"/>
                <a:gd name="T74" fmla="*/ 115112 w 156210"/>
                <a:gd name="T75" fmla="*/ 46380 h 97790"/>
                <a:gd name="T76" fmla="*/ 99745 w 156210"/>
                <a:gd name="T77" fmla="*/ 46380 h 97790"/>
                <a:gd name="T78" fmla="*/ 101866 w 156210"/>
                <a:gd name="T79" fmla="*/ 39928 h 97790"/>
                <a:gd name="T80" fmla="*/ 95821 w 156210"/>
                <a:gd name="T81" fmla="*/ 36474 h 97790"/>
                <a:gd name="T82" fmla="*/ 82613 w 156210"/>
                <a:gd name="T83" fmla="*/ 38366 h 97790"/>
                <a:gd name="T84" fmla="*/ 75552 w 156210"/>
                <a:gd name="T85" fmla="*/ 38773 h 97790"/>
                <a:gd name="T86" fmla="*/ 72199 w 156210"/>
                <a:gd name="T87" fmla="*/ 39217 h 97790"/>
                <a:gd name="T88" fmla="*/ 68503 w 156210"/>
                <a:gd name="T89" fmla="*/ 41922 h 97790"/>
                <a:gd name="T90" fmla="*/ 67703 w 156210"/>
                <a:gd name="T91" fmla="*/ 42481 h 97790"/>
                <a:gd name="T92" fmla="*/ 66890 w 156210"/>
                <a:gd name="T93" fmla="*/ 46532 h 97790"/>
                <a:gd name="T94" fmla="*/ 72555 w 156210"/>
                <a:gd name="T95" fmla="*/ 51092 h 97790"/>
                <a:gd name="T96" fmla="*/ 70040 w 156210"/>
                <a:gd name="T97" fmla="*/ 61302 h 97790"/>
                <a:gd name="T98" fmla="*/ 72872 w 156210"/>
                <a:gd name="T99" fmla="*/ 76390 h 97790"/>
                <a:gd name="T100" fmla="*/ 77266 w 156210"/>
                <a:gd name="T101" fmla="*/ 75768 h 97790"/>
                <a:gd name="T102" fmla="*/ 72580 w 156210"/>
                <a:gd name="T103" fmla="*/ 63995 h 97790"/>
                <a:gd name="T104" fmla="*/ 94665 w 156210"/>
                <a:gd name="T105" fmla="*/ 71018 h 97790"/>
                <a:gd name="T106" fmla="*/ 106845 w 156210"/>
                <a:gd name="T107" fmla="*/ 71018 h 97790"/>
                <a:gd name="T108" fmla="*/ 122110 w 156210"/>
                <a:gd name="T109" fmla="*/ 71069 h 97790"/>
                <a:gd name="T110" fmla="*/ 126949 w 156210"/>
                <a:gd name="T111" fmla="*/ 68541 h 97790"/>
                <a:gd name="T112" fmla="*/ 129438 w 156210"/>
                <a:gd name="T113" fmla="*/ 64147 h 97790"/>
                <a:gd name="T114" fmla="*/ 155714 w 156210"/>
                <a:gd name="T115" fmla="*/ 5283 h 97790"/>
                <a:gd name="T116" fmla="*/ 137668 w 156210"/>
                <a:gd name="T117" fmla="*/ 9588 h 97790"/>
                <a:gd name="T118" fmla="*/ 86080 w 156210"/>
                <a:gd name="T119" fmla="*/ 22212 h 97790"/>
                <a:gd name="T120" fmla="*/ 120230 w 156210"/>
                <a:gd name="T121" fmla="*/ 20688 h 97790"/>
                <a:gd name="T122" fmla="*/ 137795 w 156210"/>
                <a:gd name="T123" fmla="*/ 15646 h 977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6210"/>
                <a:gd name="T187" fmla="*/ 0 h 97790"/>
                <a:gd name="T188" fmla="*/ 156210 w 156210"/>
                <a:gd name="T189" fmla="*/ 97790 h 977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6210" h="97790">
                  <a:moveTo>
                    <a:pt x="78854" y="91643"/>
                  </a:moveTo>
                  <a:lnTo>
                    <a:pt x="49771" y="78752"/>
                  </a:lnTo>
                  <a:lnTo>
                    <a:pt x="42240" y="73647"/>
                  </a:lnTo>
                  <a:lnTo>
                    <a:pt x="35814" y="71120"/>
                  </a:lnTo>
                  <a:lnTo>
                    <a:pt x="32969" y="70129"/>
                  </a:lnTo>
                  <a:lnTo>
                    <a:pt x="24599" y="69786"/>
                  </a:lnTo>
                  <a:lnTo>
                    <a:pt x="17018" y="67894"/>
                  </a:lnTo>
                  <a:lnTo>
                    <a:pt x="11595" y="66103"/>
                  </a:lnTo>
                  <a:lnTo>
                    <a:pt x="8102" y="65239"/>
                  </a:lnTo>
                  <a:lnTo>
                    <a:pt x="4826" y="64071"/>
                  </a:lnTo>
                  <a:lnTo>
                    <a:pt x="2476" y="63157"/>
                  </a:lnTo>
                  <a:lnTo>
                    <a:pt x="1930" y="63461"/>
                  </a:lnTo>
                  <a:lnTo>
                    <a:pt x="1066" y="63893"/>
                  </a:lnTo>
                  <a:lnTo>
                    <a:pt x="0" y="64211"/>
                  </a:lnTo>
                  <a:lnTo>
                    <a:pt x="11811" y="69748"/>
                  </a:lnTo>
                  <a:lnTo>
                    <a:pt x="21640" y="70739"/>
                  </a:lnTo>
                  <a:lnTo>
                    <a:pt x="33274" y="75450"/>
                  </a:lnTo>
                  <a:lnTo>
                    <a:pt x="42075" y="95567"/>
                  </a:lnTo>
                  <a:lnTo>
                    <a:pt x="45212" y="97777"/>
                  </a:lnTo>
                  <a:lnTo>
                    <a:pt x="42227" y="86931"/>
                  </a:lnTo>
                  <a:lnTo>
                    <a:pt x="48996" y="87083"/>
                  </a:lnTo>
                  <a:lnTo>
                    <a:pt x="61087" y="88265"/>
                  </a:lnTo>
                  <a:lnTo>
                    <a:pt x="70523" y="89776"/>
                  </a:lnTo>
                  <a:lnTo>
                    <a:pt x="76657" y="91084"/>
                  </a:lnTo>
                  <a:lnTo>
                    <a:pt x="78854" y="91643"/>
                  </a:lnTo>
                  <a:close/>
                </a:path>
                <a:path w="156210" h="97790">
                  <a:moveTo>
                    <a:pt x="95986" y="101"/>
                  </a:moveTo>
                  <a:lnTo>
                    <a:pt x="91859" y="1778"/>
                  </a:lnTo>
                  <a:lnTo>
                    <a:pt x="91109" y="7988"/>
                  </a:lnTo>
                  <a:lnTo>
                    <a:pt x="87045" y="10807"/>
                  </a:lnTo>
                  <a:lnTo>
                    <a:pt x="84747" y="15354"/>
                  </a:lnTo>
                  <a:lnTo>
                    <a:pt x="90576" y="13589"/>
                  </a:lnTo>
                  <a:lnTo>
                    <a:pt x="94043" y="12636"/>
                  </a:lnTo>
                  <a:lnTo>
                    <a:pt x="95758" y="5778"/>
                  </a:lnTo>
                  <a:lnTo>
                    <a:pt x="95986" y="101"/>
                  </a:lnTo>
                  <a:close/>
                </a:path>
                <a:path w="156210" h="97790">
                  <a:moveTo>
                    <a:pt x="99593" y="85204"/>
                  </a:moveTo>
                  <a:lnTo>
                    <a:pt x="93624" y="81432"/>
                  </a:lnTo>
                  <a:lnTo>
                    <a:pt x="87020" y="75768"/>
                  </a:lnTo>
                  <a:lnTo>
                    <a:pt x="82308" y="74510"/>
                  </a:lnTo>
                  <a:lnTo>
                    <a:pt x="85445" y="87718"/>
                  </a:lnTo>
                  <a:lnTo>
                    <a:pt x="94564" y="86779"/>
                  </a:lnTo>
                  <a:lnTo>
                    <a:pt x="99593" y="85204"/>
                  </a:lnTo>
                  <a:close/>
                </a:path>
                <a:path w="156210" h="97790">
                  <a:moveTo>
                    <a:pt x="112306" y="22301"/>
                  </a:moveTo>
                  <a:lnTo>
                    <a:pt x="82550" y="22301"/>
                  </a:lnTo>
                  <a:lnTo>
                    <a:pt x="76695" y="22301"/>
                  </a:lnTo>
                  <a:lnTo>
                    <a:pt x="77609" y="23774"/>
                  </a:lnTo>
                  <a:lnTo>
                    <a:pt x="78193" y="25412"/>
                  </a:lnTo>
                  <a:lnTo>
                    <a:pt x="78117" y="27076"/>
                  </a:lnTo>
                  <a:lnTo>
                    <a:pt x="101257" y="24536"/>
                  </a:lnTo>
                  <a:lnTo>
                    <a:pt x="112306" y="22301"/>
                  </a:lnTo>
                  <a:close/>
                </a:path>
                <a:path w="156210" h="97790">
                  <a:moveTo>
                    <a:pt x="129463" y="61785"/>
                  </a:moveTo>
                  <a:lnTo>
                    <a:pt x="127101" y="55816"/>
                  </a:lnTo>
                  <a:lnTo>
                    <a:pt x="121132" y="58166"/>
                  </a:lnTo>
                  <a:lnTo>
                    <a:pt x="126949" y="60680"/>
                  </a:lnTo>
                  <a:lnTo>
                    <a:pt x="125539" y="63982"/>
                  </a:lnTo>
                  <a:lnTo>
                    <a:pt x="85356" y="51854"/>
                  </a:lnTo>
                  <a:lnTo>
                    <a:pt x="84442" y="51092"/>
                  </a:lnTo>
                  <a:lnTo>
                    <a:pt x="83870" y="50622"/>
                  </a:lnTo>
                  <a:lnTo>
                    <a:pt x="74917" y="44335"/>
                  </a:lnTo>
                  <a:lnTo>
                    <a:pt x="70662" y="40881"/>
                  </a:lnTo>
                  <a:lnTo>
                    <a:pt x="85293" y="39928"/>
                  </a:lnTo>
                  <a:lnTo>
                    <a:pt x="94881" y="42608"/>
                  </a:lnTo>
                  <a:lnTo>
                    <a:pt x="87490" y="44335"/>
                  </a:lnTo>
                  <a:lnTo>
                    <a:pt x="86080" y="47790"/>
                  </a:lnTo>
                  <a:lnTo>
                    <a:pt x="88747" y="51092"/>
                  </a:lnTo>
                  <a:lnTo>
                    <a:pt x="92202" y="52197"/>
                  </a:lnTo>
                  <a:lnTo>
                    <a:pt x="104787" y="47485"/>
                  </a:lnTo>
                  <a:lnTo>
                    <a:pt x="113271" y="51092"/>
                  </a:lnTo>
                  <a:lnTo>
                    <a:pt x="107454" y="57696"/>
                  </a:lnTo>
                  <a:lnTo>
                    <a:pt x="100063" y="57543"/>
                  </a:lnTo>
                  <a:lnTo>
                    <a:pt x="113118" y="59893"/>
                  </a:lnTo>
                  <a:lnTo>
                    <a:pt x="116420" y="57696"/>
                  </a:lnTo>
                  <a:lnTo>
                    <a:pt x="119710" y="55499"/>
                  </a:lnTo>
                  <a:lnTo>
                    <a:pt x="126479" y="50622"/>
                  </a:lnTo>
                  <a:lnTo>
                    <a:pt x="118160" y="47485"/>
                  </a:lnTo>
                  <a:lnTo>
                    <a:pt x="115633" y="46532"/>
                  </a:lnTo>
                  <a:lnTo>
                    <a:pt x="115112" y="46380"/>
                  </a:lnTo>
                  <a:lnTo>
                    <a:pt x="103835" y="43078"/>
                  </a:lnTo>
                  <a:lnTo>
                    <a:pt x="99745" y="46380"/>
                  </a:lnTo>
                  <a:lnTo>
                    <a:pt x="102425" y="40246"/>
                  </a:lnTo>
                  <a:lnTo>
                    <a:pt x="101866" y="39928"/>
                  </a:lnTo>
                  <a:lnTo>
                    <a:pt x="101473" y="39700"/>
                  </a:lnTo>
                  <a:lnTo>
                    <a:pt x="95821" y="36474"/>
                  </a:lnTo>
                  <a:lnTo>
                    <a:pt x="86855" y="35534"/>
                  </a:lnTo>
                  <a:lnTo>
                    <a:pt x="82613" y="38366"/>
                  </a:lnTo>
                  <a:lnTo>
                    <a:pt x="78689" y="39700"/>
                  </a:lnTo>
                  <a:lnTo>
                    <a:pt x="75552" y="38773"/>
                  </a:lnTo>
                  <a:lnTo>
                    <a:pt x="73482" y="37604"/>
                  </a:lnTo>
                  <a:lnTo>
                    <a:pt x="72199" y="39217"/>
                  </a:lnTo>
                  <a:lnTo>
                    <a:pt x="70561" y="40754"/>
                  </a:lnTo>
                  <a:lnTo>
                    <a:pt x="68503" y="41922"/>
                  </a:lnTo>
                  <a:lnTo>
                    <a:pt x="68199" y="42113"/>
                  </a:lnTo>
                  <a:lnTo>
                    <a:pt x="67703" y="42481"/>
                  </a:lnTo>
                  <a:lnTo>
                    <a:pt x="68046" y="44577"/>
                  </a:lnTo>
                  <a:lnTo>
                    <a:pt x="66890" y="46532"/>
                  </a:lnTo>
                  <a:lnTo>
                    <a:pt x="65163" y="51257"/>
                  </a:lnTo>
                  <a:lnTo>
                    <a:pt x="72555" y="51092"/>
                  </a:lnTo>
                  <a:lnTo>
                    <a:pt x="72402" y="63792"/>
                  </a:lnTo>
                  <a:lnTo>
                    <a:pt x="70040" y="61302"/>
                  </a:lnTo>
                  <a:lnTo>
                    <a:pt x="69405" y="71043"/>
                  </a:lnTo>
                  <a:lnTo>
                    <a:pt x="72872" y="76390"/>
                  </a:lnTo>
                  <a:lnTo>
                    <a:pt x="77901" y="82054"/>
                  </a:lnTo>
                  <a:lnTo>
                    <a:pt x="77266" y="75768"/>
                  </a:lnTo>
                  <a:lnTo>
                    <a:pt x="76327" y="67906"/>
                  </a:lnTo>
                  <a:lnTo>
                    <a:pt x="72580" y="63995"/>
                  </a:lnTo>
                  <a:lnTo>
                    <a:pt x="89535" y="64147"/>
                  </a:lnTo>
                  <a:lnTo>
                    <a:pt x="94665" y="71018"/>
                  </a:lnTo>
                  <a:lnTo>
                    <a:pt x="101193" y="72351"/>
                  </a:lnTo>
                  <a:lnTo>
                    <a:pt x="106845" y="71018"/>
                  </a:lnTo>
                  <a:lnTo>
                    <a:pt x="109181" y="69964"/>
                  </a:lnTo>
                  <a:lnTo>
                    <a:pt x="122110" y="71069"/>
                  </a:lnTo>
                  <a:lnTo>
                    <a:pt x="124218" y="69964"/>
                  </a:lnTo>
                  <a:lnTo>
                    <a:pt x="126949" y="68541"/>
                  </a:lnTo>
                  <a:lnTo>
                    <a:pt x="127990" y="67983"/>
                  </a:lnTo>
                  <a:lnTo>
                    <a:pt x="129438" y="64147"/>
                  </a:lnTo>
                  <a:lnTo>
                    <a:pt x="129463" y="61785"/>
                  </a:lnTo>
                  <a:close/>
                </a:path>
                <a:path w="156210" h="97790">
                  <a:moveTo>
                    <a:pt x="155714" y="5283"/>
                  </a:moveTo>
                  <a:lnTo>
                    <a:pt x="155232" y="0"/>
                  </a:lnTo>
                  <a:lnTo>
                    <a:pt x="137668" y="9588"/>
                  </a:lnTo>
                  <a:lnTo>
                    <a:pt x="120777" y="15976"/>
                  </a:lnTo>
                  <a:lnTo>
                    <a:pt x="86080" y="22212"/>
                  </a:lnTo>
                  <a:lnTo>
                    <a:pt x="112712" y="22212"/>
                  </a:lnTo>
                  <a:lnTo>
                    <a:pt x="120230" y="20688"/>
                  </a:lnTo>
                  <a:lnTo>
                    <a:pt x="133070" y="17183"/>
                  </a:lnTo>
                  <a:lnTo>
                    <a:pt x="137795" y="15646"/>
                  </a:lnTo>
                  <a:lnTo>
                    <a:pt x="155714" y="5283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3812" name="object 1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73959" y="1138300"/>
              <a:ext cx="6642" cy="2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3" name="object 1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56455" y="1083891"/>
              <a:ext cx="76104" cy="82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4" name="object 1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65742" y="1137170"/>
              <a:ext cx="29248" cy="15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5" name="object 1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543159" y="1040348"/>
              <a:ext cx="314471" cy="127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16" name="object 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33345" y="693369"/>
              <a:ext cx="33858" cy="6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7" name="object 21"/>
            <p:cNvSpPr>
              <a:spLocks/>
            </p:cNvSpPr>
            <p:nvPr/>
          </p:nvSpPr>
          <p:spPr bwMode="auto">
            <a:xfrm>
              <a:off x="2375940" y="654591"/>
              <a:ext cx="37465" cy="31750"/>
            </a:xfrm>
            <a:custGeom>
              <a:avLst/>
              <a:gdLst>
                <a:gd name="T0" fmla="*/ 15100 w 37464"/>
                <a:gd name="T1" fmla="*/ 0 h 31750"/>
                <a:gd name="T2" fmla="*/ 14376 w 37464"/>
                <a:gd name="T3" fmla="*/ 177 h 31750"/>
                <a:gd name="T4" fmla="*/ 14040 w 37464"/>
                <a:gd name="T5" fmla="*/ 533 h 31750"/>
                <a:gd name="T6" fmla="*/ 13995 w 37464"/>
                <a:gd name="T7" fmla="*/ 2082 h 31750"/>
                <a:gd name="T8" fmla="*/ 14096 w 37464"/>
                <a:gd name="T9" fmla="*/ 2387 h 31750"/>
                <a:gd name="T10" fmla="*/ 14414 w 37464"/>
                <a:gd name="T11" fmla="*/ 15824 h 31750"/>
                <a:gd name="T12" fmla="*/ 4038 w 37464"/>
                <a:gd name="T13" fmla="*/ 20459 h 31750"/>
                <a:gd name="T14" fmla="*/ 1676 w 37464"/>
                <a:gd name="T15" fmla="*/ 21399 h 31750"/>
                <a:gd name="T16" fmla="*/ 419 w 37464"/>
                <a:gd name="T17" fmla="*/ 21717 h 31750"/>
                <a:gd name="T18" fmla="*/ 0 w 37464"/>
                <a:gd name="T19" fmla="*/ 21755 h 31750"/>
                <a:gd name="T20" fmla="*/ 2971 w 37464"/>
                <a:gd name="T21" fmla="*/ 22898 h 31750"/>
                <a:gd name="T22" fmla="*/ 11582 w 37464"/>
                <a:gd name="T23" fmla="*/ 26377 h 31750"/>
                <a:gd name="T24" fmla="*/ 18746 w 37464"/>
                <a:gd name="T25" fmla="*/ 31203 h 31750"/>
                <a:gd name="T26" fmla="*/ 29287 w 37464"/>
                <a:gd name="T27" fmla="*/ 30454 h 31750"/>
                <a:gd name="T28" fmla="*/ 36805 w 37464"/>
                <a:gd name="T29" fmla="*/ 17792 h 31750"/>
                <a:gd name="T30" fmla="*/ 37021 w 37464"/>
                <a:gd name="T31" fmla="*/ 17500 h 31750"/>
                <a:gd name="T32" fmla="*/ 37326 w 37464"/>
                <a:gd name="T33" fmla="*/ 16992 h 31750"/>
                <a:gd name="T34" fmla="*/ 35891 w 37464"/>
                <a:gd name="T35" fmla="*/ 14020 h 31750"/>
                <a:gd name="T36" fmla="*/ 35256 w 37464"/>
                <a:gd name="T37" fmla="*/ 12192 h 31750"/>
                <a:gd name="T38" fmla="*/ 35091 w 37464"/>
                <a:gd name="T39" fmla="*/ 11798 h 31750"/>
                <a:gd name="T40" fmla="*/ 29947 w 37464"/>
                <a:gd name="T41" fmla="*/ 3937 h 31750"/>
                <a:gd name="T42" fmla="*/ 21667 w 37464"/>
                <a:gd name="T43" fmla="*/ 1346 h 31750"/>
                <a:gd name="T44" fmla="*/ 18046 w 37464"/>
                <a:gd name="T45" fmla="*/ 533 h 31750"/>
                <a:gd name="T46" fmla="*/ 15100 w 37464"/>
                <a:gd name="T47" fmla="*/ 0 h 317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64"/>
                <a:gd name="T73" fmla="*/ 0 h 31750"/>
                <a:gd name="T74" fmla="*/ 37464 w 37464"/>
                <a:gd name="T75" fmla="*/ 31750 h 317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64" h="31750">
                  <a:moveTo>
                    <a:pt x="15100" y="0"/>
                  </a:moveTo>
                  <a:lnTo>
                    <a:pt x="14376" y="177"/>
                  </a:lnTo>
                  <a:lnTo>
                    <a:pt x="14040" y="533"/>
                  </a:lnTo>
                  <a:lnTo>
                    <a:pt x="13995" y="2082"/>
                  </a:lnTo>
                  <a:lnTo>
                    <a:pt x="14096" y="2387"/>
                  </a:lnTo>
                  <a:lnTo>
                    <a:pt x="14414" y="15824"/>
                  </a:lnTo>
                  <a:lnTo>
                    <a:pt x="4038" y="20459"/>
                  </a:lnTo>
                  <a:lnTo>
                    <a:pt x="1676" y="21399"/>
                  </a:lnTo>
                  <a:lnTo>
                    <a:pt x="419" y="21717"/>
                  </a:lnTo>
                  <a:lnTo>
                    <a:pt x="0" y="21755"/>
                  </a:lnTo>
                  <a:lnTo>
                    <a:pt x="2971" y="22898"/>
                  </a:lnTo>
                  <a:lnTo>
                    <a:pt x="11582" y="26377"/>
                  </a:lnTo>
                  <a:lnTo>
                    <a:pt x="18745" y="31203"/>
                  </a:lnTo>
                  <a:lnTo>
                    <a:pt x="29286" y="30454"/>
                  </a:lnTo>
                  <a:lnTo>
                    <a:pt x="36804" y="17792"/>
                  </a:lnTo>
                  <a:lnTo>
                    <a:pt x="37020" y="17500"/>
                  </a:lnTo>
                  <a:lnTo>
                    <a:pt x="37325" y="16992"/>
                  </a:lnTo>
                  <a:lnTo>
                    <a:pt x="35890" y="14020"/>
                  </a:lnTo>
                  <a:lnTo>
                    <a:pt x="35255" y="12192"/>
                  </a:lnTo>
                  <a:lnTo>
                    <a:pt x="35090" y="11798"/>
                  </a:lnTo>
                  <a:lnTo>
                    <a:pt x="29946" y="3937"/>
                  </a:lnTo>
                  <a:lnTo>
                    <a:pt x="21666" y="1346"/>
                  </a:lnTo>
                  <a:lnTo>
                    <a:pt x="18046" y="533"/>
                  </a:lnTo>
                  <a:lnTo>
                    <a:pt x="15100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18" name="object 22"/>
            <p:cNvSpPr>
              <a:spLocks/>
            </p:cNvSpPr>
            <p:nvPr/>
          </p:nvSpPr>
          <p:spPr bwMode="auto">
            <a:xfrm>
              <a:off x="2365904" y="642910"/>
              <a:ext cx="99695" cy="56515"/>
            </a:xfrm>
            <a:custGeom>
              <a:avLst/>
              <a:gdLst>
                <a:gd name="T0" fmla="*/ 48152 w 99694"/>
                <a:gd name="T1" fmla="*/ 29870 h 56515"/>
                <a:gd name="T2" fmla="*/ 73080 w 99694"/>
                <a:gd name="T3" fmla="*/ 55276 h 56515"/>
                <a:gd name="T4" fmla="*/ 94133 w 99694"/>
                <a:gd name="T5" fmla="*/ 53149 h 56515"/>
                <a:gd name="T6" fmla="*/ 90546 w 99694"/>
                <a:gd name="T7" fmla="*/ 52565 h 56515"/>
                <a:gd name="T8" fmla="*/ 84965 w 99694"/>
                <a:gd name="T9" fmla="*/ 43786 h 56515"/>
                <a:gd name="T10" fmla="*/ 69952 w 99694"/>
                <a:gd name="T11" fmla="*/ 54597 h 56515"/>
                <a:gd name="T12" fmla="*/ 97498 w 99694"/>
                <a:gd name="T13" fmla="*/ 48475 h 56515"/>
                <a:gd name="T14" fmla="*/ 94133 w 99694"/>
                <a:gd name="T15" fmla="*/ 53149 h 56515"/>
                <a:gd name="T16" fmla="*/ 98108 w 99694"/>
                <a:gd name="T17" fmla="*/ 49390 h 56515"/>
                <a:gd name="T18" fmla="*/ 97498 w 99694"/>
                <a:gd name="T19" fmla="*/ 48475 h 56515"/>
                <a:gd name="T20" fmla="*/ 76074 w 99694"/>
                <a:gd name="T21" fmla="*/ 52565 h 56515"/>
                <a:gd name="T22" fmla="*/ 90546 w 99694"/>
                <a:gd name="T23" fmla="*/ 52565 h 56515"/>
                <a:gd name="T24" fmla="*/ 98687 w 99694"/>
                <a:gd name="T25" fmla="*/ 48996 h 56515"/>
                <a:gd name="T26" fmla="*/ 0 w 99694"/>
                <a:gd name="T27" fmla="*/ 20078 h 56515"/>
                <a:gd name="T28" fmla="*/ 8242 w 99694"/>
                <a:gd name="T29" fmla="*/ 33731 h 56515"/>
                <a:gd name="T30" fmla="*/ 18513 w 99694"/>
                <a:gd name="T31" fmla="*/ 30568 h 56515"/>
                <a:gd name="T32" fmla="*/ 5067 w 99694"/>
                <a:gd name="T33" fmla="*/ 26708 h 56515"/>
                <a:gd name="T34" fmla="*/ 3708 w 99694"/>
                <a:gd name="T35" fmla="*/ 20497 h 56515"/>
                <a:gd name="T36" fmla="*/ 15220 w 99694"/>
                <a:gd name="T37" fmla="*/ 17424 h 56515"/>
                <a:gd name="T38" fmla="*/ 10858 w 99694"/>
                <a:gd name="T39" fmla="*/ 14859 h 56515"/>
                <a:gd name="T40" fmla="*/ 24131 w 99694"/>
                <a:gd name="T41" fmla="*/ 14363 h 56515"/>
                <a:gd name="T42" fmla="*/ 21131 w 99694"/>
                <a:gd name="T43" fmla="*/ 17399 h 56515"/>
                <a:gd name="T44" fmla="*/ 9982 w 99694"/>
                <a:gd name="T45" fmla="*/ 30518 h 56515"/>
                <a:gd name="T46" fmla="*/ 24472 w 99694"/>
                <a:gd name="T47" fmla="*/ 28384 h 56515"/>
                <a:gd name="T48" fmla="*/ 25234 w 99694"/>
                <a:gd name="T49" fmla="*/ 11658 h 56515"/>
                <a:gd name="T50" fmla="*/ 45123 w 99694"/>
                <a:gd name="T51" fmla="*/ 23482 h 56515"/>
                <a:gd name="T52" fmla="*/ 48298 w 99694"/>
                <a:gd name="T53" fmla="*/ 30530 h 56515"/>
                <a:gd name="T54" fmla="*/ 47536 w 99694"/>
                <a:gd name="T55" fmla="*/ 28244 h 56515"/>
                <a:gd name="T56" fmla="*/ 70197 w 99694"/>
                <a:gd name="T57" fmla="*/ 12705 h 56515"/>
                <a:gd name="T58" fmla="*/ 9677 w 99694"/>
                <a:gd name="T59" fmla="*/ 17729 h 56515"/>
                <a:gd name="T60" fmla="*/ 12941 w 99694"/>
                <a:gd name="T61" fmla="*/ 18986 h 56515"/>
                <a:gd name="T62" fmla="*/ 13100 w 99694"/>
                <a:gd name="T63" fmla="*/ 23482 h 56515"/>
                <a:gd name="T64" fmla="*/ 13525 w 99694"/>
                <a:gd name="T65" fmla="*/ 25044 h 56515"/>
                <a:gd name="T66" fmla="*/ 18821 w 99694"/>
                <a:gd name="T67" fmla="*/ 23926 h 56515"/>
                <a:gd name="T68" fmla="*/ 18732 w 99694"/>
                <a:gd name="T69" fmla="*/ 17945 h 56515"/>
                <a:gd name="T70" fmla="*/ 15220 w 99694"/>
                <a:gd name="T71" fmla="*/ 17424 h 56515"/>
                <a:gd name="T72" fmla="*/ 17181 w 99694"/>
                <a:gd name="T73" fmla="*/ 17729 h 56515"/>
                <a:gd name="T74" fmla="*/ 21066 w 99694"/>
                <a:gd name="T75" fmla="*/ 14782 h 56515"/>
                <a:gd name="T76" fmla="*/ 23025 w 99694"/>
                <a:gd name="T77" fmla="*/ 8801 h 56515"/>
                <a:gd name="T78" fmla="*/ 21061 w 99694"/>
                <a:gd name="T79" fmla="*/ 14579 h 56515"/>
                <a:gd name="T80" fmla="*/ 24019 w 99694"/>
                <a:gd name="T81" fmla="*/ 13703 h 56515"/>
                <a:gd name="T82" fmla="*/ 24422 w 99694"/>
                <a:gd name="T83" fmla="*/ 11836 h 56515"/>
                <a:gd name="T84" fmla="*/ 68346 w 99694"/>
                <a:gd name="T85" fmla="*/ 9258 h 56515"/>
                <a:gd name="T86" fmla="*/ 27317 w 99694"/>
                <a:gd name="T87" fmla="*/ 8953 h 56515"/>
                <a:gd name="T88" fmla="*/ 45288 w 99694"/>
                <a:gd name="T89" fmla="*/ 1752 h 56515"/>
                <a:gd name="T90" fmla="*/ 68346 w 99694"/>
                <a:gd name="T91" fmla="*/ 9258 h 56515"/>
                <a:gd name="T92" fmla="*/ 49060 w 99694"/>
                <a:gd name="T93" fmla="*/ 952 h 5651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9694"/>
                <a:gd name="T142" fmla="*/ 0 h 56515"/>
                <a:gd name="T143" fmla="*/ 99694 w 99694"/>
                <a:gd name="T144" fmla="*/ 56515 h 5651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9694" h="56515">
                  <a:moveTo>
                    <a:pt x="74412" y="28244"/>
                  </a:moveTo>
                  <a:lnTo>
                    <a:pt x="47536" y="28244"/>
                  </a:lnTo>
                  <a:lnTo>
                    <a:pt x="48152" y="29870"/>
                  </a:lnTo>
                  <a:lnTo>
                    <a:pt x="48641" y="31584"/>
                  </a:lnTo>
                  <a:lnTo>
                    <a:pt x="70167" y="54635"/>
                  </a:lnTo>
                  <a:lnTo>
                    <a:pt x="73079" y="55276"/>
                  </a:lnTo>
                  <a:lnTo>
                    <a:pt x="80146" y="55954"/>
                  </a:lnTo>
                  <a:lnTo>
                    <a:pt x="89418" y="55077"/>
                  </a:lnTo>
                  <a:lnTo>
                    <a:pt x="94132" y="53149"/>
                  </a:lnTo>
                  <a:lnTo>
                    <a:pt x="81340" y="53136"/>
                  </a:lnTo>
                  <a:lnTo>
                    <a:pt x="76073" y="52565"/>
                  </a:lnTo>
                  <a:lnTo>
                    <a:pt x="90545" y="52565"/>
                  </a:lnTo>
                  <a:lnTo>
                    <a:pt x="96735" y="48933"/>
                  </a:lnTo>
                  <a:lnTo>
                    <a:pt x="91734" y="47757"/>
                  </a:lnTo>
                  <a:lnTo>
                    <a:pt x="84964" y="43786"/>
                  </a:lnTo>
                  <a:lnTo>
                    <a:pt x="77663" y="35381"/>
                  </a:lnTo>
                  <a:lnTo>
                    <a:pt x="74412" y="28244"/>
                  </a:lnTo>
                  <a:close/>
                </a:path>
                <a:path w="99694" h="56515">
                  <a:moveTo>
                    <a:pt x="69951" y="54597"/>
                  </a:moveTo>
                  <a:lnTo>
                    <a:pt x="70127" y="54635"/>
                  </a:lnTo>
                  <a:lnTo>
                    <a:pt x="69951" y="54597"/>
                  </a:lnTo>
                  <a:close/>
                </a:path>
                <a:path w="99694" h="56515">
                  <a:moveTo>
                    <a:pt x="97497" y="48475"/>
                  </a:moveTo>
                  <a:lnTo>
                    <a:pt x="90233" y="53098"/>
                  </a:lnTo>
                  <a:lnTo>
                    <a:pt x="81534" y="53149"/>
                  </a:lnTo>
                  <a:lnTo>
                    <a:pt x="94132" y="53149"/>
                  </a:lnTo>
                  <a:lnTo>
                    <a:pt x="99161" y="51092"/>
                  </a:lnTo>
                  <a:lnTo>
                    <a:pt x="98501" y="49987"/>
                  </a:lnTo>
                  <a:lnTo>
                    <a:pt x="98107" y="49390"/>
                  </a:lnTo>
                  <a:lnTo>
                    <a:pt x="98686" y="48996"/>
                  </a:lnTo>
                  <a:lnTo>
                    <a:pt x="97840" y="48983"/>
                  </a:lnTo>
                  <a:lnTo>
                    <a:pt x="97497" y="48475"/>
                  </a:lnTo>
                  <a:close/>
                </a:path>
                <a:path w="99694" h="56515">
                  <a:moveTo>
                    <a:pt x="81412" y="53136"/>
                  </a:moveTo>
                  <a:close/>
                </a:path>
                <a:path w="99694" h="56515">
                  <a:moveTo>
                    <a:pt x="90545" y="52565"/>
                  </a:moveTo>
                  <a:lnTo>
                    <a:pt x="76073" y="52565"/>
                  </a:lnTo>
                  <a:lnTo>
                    <a:pt x="81412" y="53136"/>
                  </a:lnTo>
                  <a:lnTo>
                    <a:pt x="89636" y="53098"/>
                  </a:lnTo>
                  <a:lnTo>
                    <a:pt x="90545" y="52565"/>
                  </a:lnTo>
                  <a:close/>
                </a:path>
                <a:path w="99694" h="56515">
                  <a:moveTo>
                    <a:pt x="98742" y="48958"/>
                  </a:moveTo>
                  <a:lnTo>
                    <a:pt x="98412" y="48996"/>
                  </a:lnTo>
                  <a:lnTo>
                    <a:pt x="98686" y="48996"/>
                  </a:lnTo>
                  <a:close/>
                </a:path>
                <a:path w="99694" h="56515">
                  <a:moveTo>
                    <a:pt x="7010" y="14211"/>
                  </a:moveTo>
                  <a:lnTo>
                    <a:pt x="4521" y="14871"/>
                  </a:lnTo>
                  <a:lnTo>
                    <a:pt x="0" y="20078"/>
                  </a:lnTo>
                  <a:lnTo>
                    <a:pt x="1911" y="26708"/>
                  </a:lnTo>
                  <a:lnTo>
                    <a:pt x="2997" y="31102"/>
                  </a:lnTo>
                  <a:lnTo>
                    <a:pt x="8242" y="33731"/>
                  </a:lnTo>
                  <a:lnTo>
                    <a:pt x="10337" y="33705"/>
                  </a:lnTo>
                  <a:lnTo>
                    <a:pt x="12623" y="32727"/>
                  </a:lnTo>
                  <a:lnTo>
                    <a:pt x="18513" y="30568"/>
                  </a:lnTo>
                  <a:lnTo>
                    <a:pt x="8788" y="30568"/>
                  </a:lnTo>
                  <a:lnTo>
                    <a:pt x="6019" y="29184"/>
                  </a:lnTo>
                  <a:lnTo>
                    <a:pt x="5067" y="26708"/>
                  </a:lnTo>
                  <a:lnTo>
                    <a:pt x="4820" y="25717"/>
                  </a:lnTo>
                  <a:lnTo>
                    <a:pt x="4461" y="24523"/>
                  </a:lnTo>
                  <a:lnTo>
                    <a:pt x="3708" y="20497"/>
                  </a:lnTo>
                  <a:lnTo>
                    <a:pt x="6086" y="17767"/>
                  </a:lnTo>
                  <a:lnTo>
                    <a:pt x="7658" y="17424"/>
                  </a:lnTo>
                  <a:lnTo>
                    <a:pt x="15220" y="17424"/>
                  </a:lnTo>
                  <a:lnTo>
                    <a:pt x="15062" y="17399"/>
                  </a:lnTo>
                  <a:lnTo>
                    <a:pt x="13322" y="15595"/>
                  </a:lnTo>
                  <a:lnTo>
                    <a:pt x="10858" y="14859"/>
                  </a:lnTo>
                  <a:lnTo>
                    <a:pt x="10325" y="14719"/>
                  </a:lnTo>
                  <a:lnTo>
                    <a:pt x="7010" y="14211"/>
                  </a:lnTo>
                  <a:close/>
                </a:path>
                <a:path w="99694" h="56515">
                  <a:moveTo>
                    <a:pt x="24131" y="14363"/>
                  </a:moveTo>
                  <a:lnTo>
                    <a:pt x="21056" y="14363"/>
                  </a:lnTo>
                  <a:lnTo>
                    <a:pt x="21132" y="14782"/>
                  </a:lnTo>
                  <a:lnTo>
                    <a:pt x="21131" y="17399"/>
                  </a:lnTo>
                  <a:lnTo>
                    <a:pt x="21348" y="26174"/>
                  </a:lnTo>
                  <a:lnTo>
                    <a:pt x="11493" y="29870"/>
                  </a:lnTo>
                  <a:lnTo>
                    <a:pt x="9982" y="30518"/>
                  </a:lnTo>
                  <a:lnTo>
                    <a:pt x="8788" y="30568"/>
                  </a:lnTo>
                  <a:lnTo>
                    <a:pt x="18513" y="30568"/>
                  </a:lnTo>
                  <a:lnTo>
                    <a:pt x="24472" y="28384"/>
                  </a:lnTo>
                  <a:lnTo>
                    <a:pt x="24131" y="14363"/>
                  </a:lnTo>
                  <a:close/>
                </a:path>
                <a:path w="99694" h="56515">
                  <a:moveTo>
                    <a:pt x="69634" y="11658"/>
                  </a:moveTo>
                  <a:lnTo>
                    <a:pt x="25234" y="11658"/>
                  </a:lnTo>
                  <a:lnTo>
                    <a:pt x="26771" y="11976"/>
                  </a:lnTo>
                  <a:lnTo>
                    <a:pt x="38722" y="13703"/>
                  </a:lnTo>
                  <a:lnTo>
                    <a:pt x="45123" y="23482"/>
                  </a:lnTo>
                  <a:lnTo>
                    <a:pt x="45306" y="23926"/>
                  </a:lnTo>
                  <a:lnTo>
                    <a:pt x="46228" y="26555"/>
                  </a:lnTo>
                  <a:lnTo>
                    <a:pt x="48298" y="30530"/>
                  </a:lnTo>
                  <a:lnTo>
                    <a:pt x="48069" y="29730"/>
                  </a:lnTo>
                  <a:lnTo>
                    <a:pt x="47811" y="28968"/>
                  </a:lnTo>
                  <a:lnTo>
                    <a:pt x="47536" y="28244"/>
                  </a:lnTo>
                  <a:lnTo>
                    <a:pt x="74412" y="28244"/>
                  </a:lnTo>
                  <a:lnTo>
                    <a:pt x="71069" y="20904"/>
                  </a:lnTo>
                  <a:lnTo>
                    <a:pt x="70196" y="12705"/>
                  </a:lnTo>
                  <a:lnTo>
                    <a:pt x="69634" y="11658"/>
                  </a:lnTo>
                  <a:close/>
                </a:path>
                <a:path w="99694" h="56515">
                  <a:moveTo>
                    <a:pt x="17181" y="17729"/>
                  </a:moveTo>
                  <a:lnTo>
                    <a:pt x="9677" y="17729"/>
                  </a:lnTo>
                  <a:lnTo>
                    <a:pt x="9855" y="17767"/>
                  </a:lnTo>
                  <a:lnTo>
                    <a:pt x="10541" y="17970"/>
                  </a:lnTo>
                  <a:lnTo>
                    <a:pt x="12941" y="18986"/>
                  </a:lnTo>
                  <a:lnTo>
                    <a:pt x="13906" y="21513"/>
                  </a:lnTo>
                  <a:lnTo>
                    <a:pt x="13677" y="22580"/>
                  </a:lnTo>
                  <a:lnTo>
                    <a:pt x="13100" y="23482"/>
                  </a:lnTo>
                  <a:lnTo>
                    <a:pt x="12985" y="23926"/>
                  </a:lnTo>
                  <a:lnTo>
                    <a:pt x="13931" y="24523"/>
                  </a:lnTo>
                  <a:lnTo>
                    <a:pt x="13525" y="25044"/>
                  </a:lnTo>
                  <a:lnTo>
                    <a:pt x="13220" y="25349"/>
                  </a:lnTo>
                  <a:lnTo>
                    <a:pt x="17259" y="25717"/>
                  </a:lnTo>
                  <a:lnTo>
                    <a:pt x="18821" y="23926"/>
                  </a:lnTo>
                  <a:lnTo>
                    <a:pt x="20231" y="21450"/>
                  </a:lnTo>
                  <a:lnTo>
                    <a:pt x="20802" y="18110"/>
                  </a:lnTo>
                  <a:lnTo>
                    <a:pt x="18732" y="17945"/>
                  </a:lnTo>
                  <a:lnTo>
                    <a:pt x="17181" y="17729"/>
                  </a:lnTo>
                  <a:close/>
                </a:path>
                <a:path w="99694" h="56515">
                  <a:moveTo>
                    <a:pt x="9761" y="17752"/>
                  </a:moveTo>
                  <a:close/>
                </a:path>
                <a:path w="99694" h="56515">
                  <a:moveTo>
                    <a:pt x="15220" y="17424"/>
                  </a:moveTo>
                  <a:lnTo>
                    <a:pt x="7658" y="17424"/>
                  </a:lnTo>
                  <a:lnTo>
                    <a:pt x="9761" y="17752"/>
                  </a:lnTo>
                  <a:lnTo>
                    <a:pt x="17181" y="17729"/>
                  </a:lnTo>
                  <a:lnTo>
                    <a:pt x="15220" y="17424"/>
                  </a:lnTo>
                  <a:close/>
                </a:path>
                <a:path w="99694" h="56515">
                  <a:moveTo>
                    <a:pt x="21061" y="14579"/>
                  </a:moveTo>
                  <a:lnTo>
                    <a:pt x="21066" y="14782"/>
                  </a:lnTo>
                  <a:lnTo>
                    <a:pt x="21061" y="14579"/>
                  </a:lnTo>
                  <a:close/>
                </a:path>
                <a:path w="99694" h="56515">
                  <a:moveTo>
                    <a:pt x="24879" y="8432"/>
                  </a:moveTo>
                  <a:lnTo>
                    <a:pt x="23025" y="8801"/>
                  </a:lnTo>
                  <a:lnTo>
                    <a:pt x="20430" y="11658"/>
                  </a:lnTo>
                  <a:lnTo>
                    <a:pt x="20309" y="11976"/>
                  </a:lnTo>
                  <a:lnTo>
                    <a:pt x="21061" y="14579"/>
                  </a:lnTo>
                  <a:lnTo>
                    <a:pt x="21056" y="14363"/>
                  </a:lnTo>
                  <a:lnTo>
                    <a:pt x="24131" y="14363"/>
                  </a:lnTo>
                  <a:lnTo>
                    <a:pt x="24019" y="13703"/>
                  </a:lnTo>
                  <a:lnTo>
                    <a:pt x="23939" y="13436"/>
                  </a:lnTo>
                  <a:lnTo>
                    <a:pt x="23837" y="12471"/>
                  </a:lnTo>
                  <a:lnTo>
                    <a:pt x="24422" y="11836"/>
                  </a:lnTo>
                  <a:lnTo>
                    <a:pt x="25234" y="11658"/>
                  </a:lnTo>
                  <a:lnTo>
                    <a:pt x="69634" y="11658"/>
                  </a:lnTo>
                  <a:lnTo>
                    <a:pt x="68345" y="9258"/>
                  </a:lnTo>
                  <a:lnTo>
                    <a:pt x="28879" y="9258"/>
                  </a:lnTo>
                  <a:lnTo>
                    <a:pt x="27901" y="9042"/>
                  </a:lnTo>
                  <a:lnTo>
                    <a:pt x="27317" y="8953"/>
                  </a:lnTo>
                  <a:lnTo>
                    <a:pt x="24879" y="8432"/>
                  </a:lnTo>
                  <a:close/>
                </a:path>
                <a:path w="99694" h="56515">
                  <a:moveTo>
                    <a:pt x="47332" y="0"/>
                  </a:moveTo>
                  <a:lnTo>
                    <a:pt x="45288" y="1752"/>
                  </a:lnTo>
                  <a:lnTo>
                    <a:pt x="37909" y="6324"/>
                  </a:lnTo>
                  <a:lnTo>
                    <a:pt x="28879" y="9258"/>
                  </a:lnTo>
                  <a:lnTo>
                    <a:pt x="68345" y="9258"/>
                  </a:lnTo>
                  <a:lnTo>
                    <a:pt x="67613" y="7894"/>
                  </a:lnTo>
                  <a:lnTo>
                    <a:pt x="61255" y="4600"/>
                  </a:lnTo>
                  <a:lnTo>
                    <a:pt x="49060" y="952"/>
                  </a:lnTo>
                  <a:lnTo>
                    <a:pt x="47332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19" name="object 23"/>
            <p:cNvSpPr>
              <a:spLocks/>
            </p:cNvSpPr>
            <p:nvPr/>
          </p:nvSpPr>
          <p:spPr bwMode="auto">
            <a:xfrm>
              <a:off x="2369654" y="660501"/>
              <a:ext cx="16510" cy="15875"/>
            </a:xfrm>
            <a:custGeom>
              <a:avLst/>
              <a:gdLst>
                <a:gd name="T0" fmla="*/ 13589 w 16510"/>
                <a:gd name="T1" fmla="*/ 8026 h 15875"/>
                <a:gd name="T2" fmla="*/ 12687 w 16510"/>
                <a:gd name="T3" fmla="*/ 7912 h 15875"/>
                <a:gd name="T4" fmla="*/ 11772 w 16510"/>
                <a:gd name="T5" fmla="*/ 7797 h 15875"/>
                <a:gd name="T6" fmla="*/ 11455 w 16510"/>
                <a:gd name="T7" fmla="*/ 7759 h 15875"/>
                <a:gd name="T8" fmla="*/ 10401 w 16510"/>
                <a:gd name="T9" fmla="*/ 7632 h 15875"/>
                <a:gd name="T10" fmla="*/ 10680 w 16510"/>
                <a:gd name="T11" fmla="*/ 7264 h 15875"/>
                <a:gd name="T12" fmla="*/ 9105 w 16510"/>
                <a:gd name="T13" fmla="*/ 6261 h 15875"/>
                <a:gd name="T14" fmla="*/ 9918 w 16510"/>
                <a:gd name="T15" fmla="*/ 4991 h 15875"/>
                <a:gd name="T16" fmla="*/ 10147 w 16510"/>
                <a:gd name="T17" fmla="*/ 3924 h 15875"/>
                <a:gd name="T18" fmla="*/ 9182 w 16510"/>
                <a:gd name="T19" fmla="*/ 1397 h 15875"/>
                <a:gd name="T20" fmla="*/ 6781 w 16510"/>
                <a:gd name="T21" fmla="*/ 393 h 15875"/>
                <a:gd name="T22" fmla="*/ 5842 w 16510"/>
                <a:gd name="T23" fmla="*/ 139 h 15875"/>
                <a:gd name="T24" fmla="*/ 5003 w 16510"/>
                <a:gd name="T25" fmla="*/ 12 h 15875"/>
                <a:gd name="T26" fmla="*/ 4076 w 16510"/>
                <a:gd name="T27" fmla="*/ 0 h 15875"/>
                <a:gd name="T28" fmla="*/ 3251 w 16510"/>
                <a:gd name="T29" fmla="*/ 177 h 15875"/>
                <a:gd name="T30" fmla="*/ 2527 w 16510"/>
                <a:gd name="T31" fmla="*/ 482 h 15875"/>
                <a:gd name="T32" fmla="*/ 1879 w 16510"/>
                <a:gd name="T33" fmla="*/ 876 h 15875"/>
                <a:gd name="T34" fmla="*/ 1346 w 16510"/>
                <a:gd name="T35" fmla="*/ 1320 h 15875"/>
                <a:gd name="T36" fmla="*/ 0 w 16510"/>
                <a:gd name="T37" fmla="*/ 3187 h 15875"/>
                <a:gd name="T38" fmla="*/ 685 w 16510"/>
                <a:gd name="T39" fmla="*/ 6858 h 15875"/>
                <a:gd name="T40" fmla="*/ 1092 w 16510"/>
                <a:gd name="T41" fmla="*/ 8229 h 15875"/>
                <a:gd name="T42" fmla="*/ 1308 w 16510"/>
                <a:gd name="T43" fmla="*/ 9118 h 15875"/>
                <a:gd name="T44" fmla="*/ 2260 w 16510"/>
                <a:gd name="T45" fmla="*/ 11595 h 15875"/>
                <a:gd name="T46" fmla="*/ 5041 w 16510"/>
                <a:gd name="T47" fmla="*/ 12979 h 15875"/>
                <a:gd name="T48" fmla="*/ 6223 w 16510"/>
                <a:gd name="T49" fmla="*/ 12928 h 15875"/>
                <a:gd name="T50" fmla="*/ 7962 w 16510"/>
                <a:gd name="T51" fmla="*/ 12192 h 15875"/>
                <a:gd name="T52" fmla="*/ 10998 w 16510"/>
                <a:gd name="T53" fmla="*/ 11061 h 15875"/>
                <a:gd name="T54" fmla="*/ 13589 w 16510"/>
                <a:gd name="T55" fmla="*/ 8026 h 15875"/>
                <a:gd name="T56" fmla="*/ 16040 w 16510"/>
                <a:gd name="T57" fmla="*/ 9829 h 15875"/>
                <a:gd name="T58" fmla="*/ 12788 w 16510"/>
                <a:gd name="T59" fmla="*/ 13703 h 15875"/>
                <a:gd name="T60" fmla="*/ 8877 w 16510"/>
                <a:gd name="T61" fmla="*/ 15138 h 15875"/>
                <a:gd name="T62" fmla="*/ 8255 w 16510"/>
                <a:gd name="T63" fmla="*/ 15405 h 15875"/>
                <a:gd name="T64" fmla="*/ 7658 w 16510"/>
                <a:gd name="T65" fmla="*/ 15595 h 15875"/>
                <a:gd name="T66" fmla="*/ 7073 w 16510"/>
                <a:gd name="T67" fmla="*/ 15722 h 15875"/>
                <a:gd name="T68" fmla="*/ 10972 w 16510"/>
                <a:gd name="T69" fmla="*/ 15773 h 15875"/>
                <a:gd name="T70" fmla="*/ 14427 w 16510"/>
                <a:gd name="T71" fmla="*/ 11950 h 15875"/>
                <a:gd name="T72" fmla="*/ 16040 w 16510"/>
                <a:gd name="T73" fmla="*/ 9829 h 1587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510"/>
                <a:gd name="T112" fmla="*/ 0 h 15875"/>
                <a:gd name="T113" fmla="*/ 16510 w 16510"/>
                <a:gd name="T114" fmla="*/ 15875 h 1587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510" h="15875">
                  <a:moveTo>
                    <a:pt x="13589" y="8026"/>
                  </a:moveTo>
                  <a:lnTo>
                    <a:pt x="12687" y="7912"/>
                  </a:lnTo>
                  <a:lnTo>
                    <a:pt x="11772" y="7797"/>
                  </a:lnTo>
                  <a:lnTo>
                    <a:pt x="11455" y="7759"/>
                  </a:lnTo>
                  <a:lnTo>
                    <a:pt x="10401" y="7632"/>
                  </a:lnTo>
                  <a:lnTo>
                    <a:pt x="10680" y="7264"/>
                  </a:lnTo>
                  <a:lnTo>
                    <a:pt x="9105" y="6261"/>
                  </a:lnTo>
                  <a:lnTo>
                    <a:pt x="9918" y="4991"/>
                  </a:lnTo>
                  <a:lnTo>
                    <a:pt x="10147" y="3924"/>
                  </a:lnTo>
                  <a:lnTo>
                    <a:pt x="9182" y="1397"/>
                  </a:lnTo>
                  <a:lnTo>
                    <a:pt x="6781" y="393"/>
                  </a:lnTo>
                  <a:lnTo>
                    <a:pt x="5842" y="139"/>
                  </a:lnTo>
                  <a:lnTo>
                    <a:pt x="5003" y="12"/>
                  </a:lnTo>
                  <a:lnTo>
                    <a:pt x="4076" y="0"/>
                  </a:lnTo>
                  <a:lnTo>
                    <a:pt x="3251" y="177"/>
                  </a:lnTo>
                  <a:lnTo>
                    <a:pt x="2527" y="482"/>
                  </a:lnTo>
                  <a:lnTo>
                    <a:pt x="1879" y="876"/>
                  </a:lnTo>
                  <a:lnTo>
                    <a:pt x="1346" y="1320"/>
                  </a:lnTo>
                  <a:lnTo>
                    <a:pt x="0" y="3187"/>
                  </a:lnTo>
                  <a:lnTo>
                    <a:pt x="685" y="6858"/>
                  </a:lnTo>
                  <a:lnTo>
                    <a:pt x="1092" y="8229"/>
                  </a:lnTo>
                  <a:lnTo>
                    <a:pt x="1308" y="9118"/>
                  </a:lnTo>
                  <a:lnTo>
                    <a:pt x="2260" y="11595"/>
                  </a:lnTo>
                  <a:lnTo>
                    <a:pt x="5041" y="12979"/>
                  </a:lnTo>
                  <a:lnTo>
                    <a:pt x="6223" y="12928"/>
                  </a:lnTo>
                  <a:lnTo>
                    <a:pt x="7962" y="12192"/>
                  </a:lnTo>
                  <a:lnTo>
                    <a:pt x="10998" y="11061"/>
                  </a:lnTo>
                  <a:lnTo>
                    <a:pt x="13589" y="8026"/>
                  </a:lnTo>
                  <a:close/>
                </a:path>
                <a:path w="16510" h="15875">
                  <a:moveTo>
                    <a:pt x="16040" y="9829"/>
                  </a:moveTo>
                  <a:lnTo>
                    <a:pt x="12788" y="13703"/>
                  </a:lnTo>
                  <a:lnTo>
                    <a:pt x="8877" y="15138"/>
                  </a:lnTo>
                  <a:lnTo>
                    <a:pt x="8255" y="15405"/>
                  </a:lnTo>
                  <a:lnTo>
                    <a:pt x="7658" y="15595"/>
                  </a:lnTo>
                  <a:lnTo>
                    <a:pt x="7073" y="15722"/>
                  </a:lnTo>
                  <a:lnTo>
                    <a:pt x="10972" y="15773"/>
                  </a:lnTo>
                  <a:lnTo>
                    <a:pt x="14427" y="11950"/>
                  </a:lnTo>
                  <a:lnTo>
                    <a:pt x="16040" y="982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3820" name="object 2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01646" y="666851"/>
              <a:ext cx="12280" cy="12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1" name="object 2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237415" y="610693"/>
              <a:ext cx="300641" cy="589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2" name="object 26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505722" y="1138300"/>
              <a:ext cx="6642" cy="2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3" name="object 2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453760" y="1083891"/>
              <a:ext cx="76104" cy="82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4" name="object 28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491346" y="1137171"/>
              <a:ext cx="29248" cy="15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5" name="object 29"/>
            <p:cNvSpPr>
              <a:spLocks/>
            </p:cNvSpPr>
            <p:nvPr/>
          </p:nvSpPr>
          <p:spPr bwMode="auto">
            <a:xfrm>
              <a:off x="2532797" y="546162"/>
              <a:ext cx="20955" cy="20320"/>
            </a:xfrm>
            <a:custGeom>
              <a:avLst/>
              <a:gdLst>
                <a:gd name="T0" fmla="*/ 16090 w 20955"/>
                <a:gd name="T1" fmla="*/ 0 h 20320"/>
                <a:gd name="T2" fmla="*/ 10363 w 20955"/>
                <a:gd name="T3" fmla="*/ 0 h 20320"/>
                <a:gd name="T4" fmla="*/ 4635 w 20955"/>
                <a:gd name="T5" fmla="*/ 0 h 20320"/>
                <a:gd name="T6" fmla="*/ 0 w 20955"/>
                <a:gd name="T7" fmla="*/ 4533 h 20320"/>
                <a:gd name="T8" fmla="*/ 0 w 20955"/>
                <a:gd name="T9" fmla="*/ 15697 h 20320"/>
                <a:gd name="T10" fmla="*/ 4635 w 20955"/>
                <a:gd name="T11" fmla="*/ 20231 h 20320"/>
                <a:gd name="T12" fmla="*/ 16090 w 20955"/>
                <a:gd name="T13" fmla="*/ 20231 h 20320"/>
                <a:gd name="T14" fmla="*/ 20726 w 20955"/>
                <a:gd name="T15" fmla="*/ 15697 h 20320"/>
                <a:gd name="T16" fmla="*/ 20726 w 20955"/>
                <a:gd name="T17" fmla="*/ 4533 h 20320"/>
                <a:gd name="T18" fmla="*/ 16090 w 20955"/>
                <a:gd name="T19" fmla="*/ 0 h 20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955"/>
                <a:gd name="T31" fmla="*/ 0 h 20320"/>
                <a:gd name="T32" fmla="*/ 20955 w 20955"/>
                <a:gd name="T33" fmla="*/ 20320 h 20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955" h="20320">
                  <a:moveTo>
                    <a:pt x="16090" y="0"/>
                  </a:moveTo>
                  <a:lnTo>
                    <a:pt x="10363" y="0"/>
                  </a:lnTo>
                  <a:lnTo>
                    <a:pt x="4635" y="0"/>
                  </a:lnTo>
                  <a:lnTo>
                    <a:pt x="0" y="4533"/>
                  </a:lnTo>
                  <a:lnTo>
                    <a:pt x="0" y="15697"/>
                  </a:lnTo>
                  <a:lnTo>
                    <a:pt x="4635" y="20231"/>
                  </a:lnTo>
                  <a:lnTo>
                    <a:pt x="16090" y="20231"/>
                  </a:lnTo>
                  <a:lnTo>
                    <a:pt x="20726" y="15697"/>
                  </a:lnTo>
                  <a:lnTo>
                    <a:pt x="20726" y="4533"/>
                  </a:lnTo>
                  <a:lnTo>
                    <a:pt x="1609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26" name="object 30"/>
            <p:cNvSpPr>
              <a:spLocks/>
            </p:cNvSpPr>
            <p:nvPr/>
          </p:nvSpPr>
          <p:spPr bwMode="auto">
            <a:xfrm>
              <a:off x="2422779" y="551598"/>
              <a:ext cx="128905" cy="86995"/>
            </a:xfrm>
            <a:custGeom>
              <a:avLst/>
              <a:gdLst>
                <a:gd name="T0" fmla="*/ 9779 w 128905"/>
                <a:gd name="T1" fmla="*/ 84848 h 86995"/>
                <a:gd name="T2" fmla="*/ 6121 w 128905"/>
                <a:gd name="T3" fmla="*/ 70827 h 86995"/>
                <a:gd name="T4" fmla="*/ 4025 w 128905"/>
                <a:gd name="T5" fmla="*/ 69240 h 86995"/>
                <a:gd name="T6" fmla="*/ 1981 w 128905"/>
                <a:gd name="T7" fmla="*/ 67500 h 86995"/>
                <a:gd name="T8" fmla="*/ 0 w 128905"/>
                <a:gd name="T9" fmla="*/ 65570 h 86995"/>
                <a:gd name="T10" fmla="*/ 2451 w 128905"/>
                <a:gd name="T11" fmla="*/ 82880 h 86995"/>
                <a:gd name="T12" fmla="*/ 9779 w 128905"/>
                <a:gd name="T13" fmla="*/ 84848 h 86995"/>
                <a:gd name="T14" fmla="*/ 24650 w 128905"/>
                <a:gd name="T15" fmla="*/ 86410 h 86995"/>
                <a:gd name="T16" fmla="*/ 23406 w 128905"/>
                <a:gd name="T17" fmla="*/ 84480 h 86995"/>
                <a:gd name="T18" fmla="*/ 21894 w 128905"/>
                <a:gd name="T19" fmla="*/ 82042 h 86995"/>
                <a:gd name="T20" fmla="*/ 20256 w 128905"/>
                <a:gd name="T21" fmla="*/ 79222 h 86995"/>
                <a:gd name="T22" fmla="*/ 15798 w 128905"/>
                <a:gd name="T23" fmla="*/ 77216 h 86995"/>
                <a:gd name="T24" fmla="*/ 11290 w 128905"/>
                <a:gd name="T25" fmla="*/ 74650 h 86995"/>
                <a:gd name="T26" fmla="*/ 6959 w 128905"/>
                <a:gd name="T27" fmla="*/ 71450 h 86995"/>
                <a:gd name="T28" fmla="*/ 7823 w 128905"/>
                <a:gd name="T29" fmla="*/ 73469 h 86995"/>
                <a:gd name="T30" fmla="*/ 22682 w 128905"/>
                <a:gd name="T31" fmla="*/ 86194 h 86995"/>
                <a:gd name="T32" fmla="*/ 24650 w 128905"/>
                <a:gd name="T33" fmla="*/ 86410 h 86995"/>
                <a:gd name="T34" fmla="*/ 125171 w 128905"/>
                <a:gd name="T35" fmla="*/ 2095 h 86995"/>
                <a:gd name="T36" fmla="*/ 123024 w 128905"/>
                <a:gd name="T37" fmla="*/ 0 h 86995"/>
                <a:gd name="T38" fmla="*/ 120370 w 128905"/>
                <a:gd name="T39" fmla="*/ 0 h 86995"/>
                <a:gd name="T40" fmla="*/ 117716 w 128905"/>
                <a:gd name="T41" fmla="*/ 0 h 86995"/>
                <a:gd name="T42" fmla="*/ 115570 w 128905"/>
                <a:gd name="T43" fmla="*/ 2095 h 86995"/>
                <a:gd name="T44" fmla="*/ 115570 w 128905"/>
                <a:gd name="T45" fmla="*/ 7277 h 86995"/>
                <a:gd name="T46" fmla="*/ 117716 w 128905"/>
                <a:gd name="T47" fmla="*/ 9372 h 86995"/>
                <a:gd name="T48" fmla="*/ 123024 w 128905"/>
                <a:gd name="T49" fmla="*/ 9372 h 86995"/>
                <a:gd name="T50" fmla="*/ 125171 w 128905"/>
                <a:gd name="T51" fmla="*/ 7277 h 86995"/>
                <a:gd name="T52" fmla="*/ 125171 w 128905"/>
                <a:gd name="T53" fmla="*/ 2095 h 86995"/>
                <a:gd name="T54" fmla="*/ 128663 w 128905"/>
                <a:gd name="T55" fmla="*/ 23241 h 86995"/>
                <a:gd name="T56" fmla="*/ 126123 w 128905"/>
                <a:gd name="T57" fmla="*/ 24320 h 86995"/>
                <a:gd name="T58" fmla="*/ 123329 w 128905"/>
                <a:gd name="T59" fmla="*/ 24917 h 86995"/>
                <a:gd name="T60" fmla="*/ 117551 w 128905"/>
                <a:gd name="T61" fmla="*/ 24917 h 86995"/>
                <a:gd name="T62" fmla="*/ 114858 w 128905"/>
                <a:gd name="T63" fmla="*/ 24371 h 86995"/>
                <a:gd name="T64" fmla="*/ 112407 w 128905"/>
                <a:gd name="T65" fmla="*/ 23368 h 86995"/>
                <a:gd name="T66" fmla="*/ 112839 w 128905"/>
                <a:gd name="T67" fmla="*/ 34937 h 86995"/>
                <a:gd name="T68" fmla="*/ 113563 w 128905"/>
                <a:gd name="T69" fmla="*/ 58127 h 86995"/>
                <a:gd name="T70" fmla="*/ 115404 w 128905"/>
                <a:gd name="T71" fmla="*/ 57962 h 86995"/>
                <a:gd name="T72" fmla="*/ 115125 w 128905"/>
                <a:gd name="T73" fmla="*/ 56908 h 86995"/>
                <a:gd name="T74" fmla="*/ 115100 w 128905"/>
                <a:gd name="T75" fmla="*/ 56781 h 86995"/>
                <a:gd name="T76" fmla="*/ 114833 w 128905"/>
                <a:gd name="T77" fmla="*/ 56908 h 86995"/>
                <a:gd name="T78" fmla="*/ 115087 w 128905"/>
                <a:gd name="T79" fmla="*/ 56743 h 86995"/>
                <a:gd name="T80" fmla="*/ 120345 w 128905"/>
                <a:gd name="T81" fmla="*/ 54406 h 86995"/>
                <a:gd name="T82" fmla="*/ 125056 w 128905"/>
                <a:gd name="T83" fmla="*/ 55943 h 86995"/>
                <a:gd name="T84" fmla="*/ 126682 w 128905"/>
                <a:gd name="T85" fmla="*/ 56629 h 86995"/>
                <a:gd name="T86" fmla="*/ 126923 w 128905"/>
                <a:gd name="T87" fmla="*/ 54406 h 86995"/>
                <a:gd name="T88" fmla="*/ 127622 w 128905"/>
                <a:gd name="T89" fmla="*/ 47929 h 86995"/>
                <a:gd name="T90" fmla="*/ 128206 w 128905"/>
                <a:gd name="T91" fmla="*/ 40068 h 86995"/>
                <a:gd name="T92" fmla="*/ 128536 w 128905"/>
                <a:gd name="T93" fmla="*/ 32131 h 86995"/>
                <a:gd name="T94" fmla="*/ 128638 w 128905"/>
                <a:gd name="T95" fmla="*/ 24917 h 86995"/>
                <a:gd name="T96" fmla="*/ 128663 w 128905"/>
                <a:gd name="T97" fmla="*/ 23241 h 8699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8905"/>
                <a:gd name="T148" fmla="*/ 0 h 86995"/>
                <a:gd name="T149" fmla="*/ 128905 w 128905"/>
                <a:gd name="T150" fmla="*/ 86995 h 8699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8905" h="86995">
                  <a:moveTo>
                    <a:pt x="9779" y="84848"/>
                  </a:moveTo>
                  <a:lnTo>
                    <a:pt x="6121" y="70827"/>
                  </a:lnTo>
                  <a:lnTo>
                    <a:pt x="4025" y="69240"/>
                  </a:lnTo>
                  <a:lnTo>
                    <a:pt x="1981" y="67500"/>
                  </a:lnTo>
                  <a:lnTo>
                    <a:pt x="0" y="65570"/>
                  </a:lnTo>
                  <a:lnTo>
                    <a:pt x="2451" y="82880"/>
                  </a:lnTo>
                  <a:lnTo>
                    <a:pt x="9779" y="84848"/>
                  </a:lnTo>
                  <a:close/>
                </a:path>
                <a:path w="128905" h="86995">
                  <a:moveTo>
                    <a:pt x="24650" y="86410"/>
                  </a:moveTo>
                  <a:lnTo>
                    <a:pt x="23406" y="84480"/>
                  </a:lnTo>
                  <a:lnTo>
                    <a:pt x="21894" y="82042"/>
                  </a:lnTo>
                  <a:lnTo>
                    <a:pt x="20256" y="79222"/>
                  </a:lnTo>
                  <a:lnTo>
                    <a:pt x="15798" y="77216"/>
                  </a:lnTo>
                  <a:lnTo>
                    <a:pt x="11290" y="74650"/>
                  </a:lnTo>
                  <a:lnTo>
                    <a:pt x="6959" y="71450"/>
                  </a:lnTo>
                  <a:lnTo>
                    <a:pt x="7823" y="73469"/>
                  </a:lnTo>
                  <a:lnTo>
                    <a:pt x="22682" y="86194"/>
                  </a:lnTo>
                  <a:lnTo>
                    <a:pt x="24650" y="86410"/>
                  </a:lnTo>
                  <a:close/>
                </a:path>
                <a:path w="128905" h="86995">
                  <a:moveTo>
                    <a:pt x="125171" y="2095"/>
                  </a:moveTo>
                  <a:lnTo>
                    <a:pt x="123024" y="0"/>
                  </a:lnTo>
                  <a:lnTo>
                    <a:pt x="120370" y="0"/>
                  </a:lnTo>
                  <a:lnTo>
                    <a:pt x="117716" y="0"/>
                  </a:lnTo>
                  <a:lnTo>
                    <a:pt x="115570" y="2095"/>
                  </a:lnTo>
                  <a:lnTo>
                    <a:pt x="115570" y="7277"/>
                  </a:lnTo>
                  <a:lnTo>
                    <a:pt x="117716" y="9372"/>
                  </a:lnTo>
                  <a:lnTo>
                    <a:pt x="123024" y="9372"/>
                  </a:lnTo>
                  <a:lnTo>
                    <a:pt x="125171" y="7277"/>
                  </a:lnTo>
                  <a:lnTo>
                    <a:pt x="125171" y="2095"/>
                  </a:lnTo>
                  <a:close/>
                </a:path>
                <a:path w="128905" h="86995">
                  <a:moveTo>
                    <a:pt x="128663" y="23241"/>
                  </a:moveTo>
                  <a:lnTo>
                    <a:pt x="126123" y="24320"/>
                  </a:lnTo>
                  <a:lnTo>
                    <a:pt x="123329" y="24917"/>
                  </a:lnTo>
                  <a:lnTo>
                    <a:pt x="117551" y="24917"/>
                  </a:lnTo>
                  <a:lnTo>
                    <a:pt x="114858" y="24371"/>
                  </a:lnTo>
                  <a:lnTo>
                    <a:pt x="112407" y="23368"/>
                  </a:lnTo>
                  <a:lnTo>
                    <a:pt x="112839" y="34937"/>
                  </a:lnTo>
                  <a:lnTo>
                    <a:pt x="113563" y="58127"/>
                  </a:lnTo>
                  <a:lnTo>
                    <a:pt x="115404" y="57962"/>
                  </a:lnTo>
                  <a:lnTo>
                    <a:pt x="115125" y="56908"/>
                  </a:lnTo>
                  <a:lnTo>
                    <a:pt x="115100" y="56781"/>
                  </a:lnTo>
                  <a:lnTo>
                    <a:pt x="114833" y="56908"/>
                  </a:lnTo>
                  <a:lnTo>
                    <a:pt x="115087" y="56743"/>
                  </a:lnTo>
                  <a:lnTo>
                    <a:pt x="120345" y="54406"/>
                  </a:lnTo>
                  <a:lnTo>
                    <a:pt x="125056" y="55943"/>
                  </a:lnTo>
                  <a:lnTo>
                    <a:pt x="126682" y="56629"/>
                  </a:lnTo>
                  <a:lnTo>
                    <a:pt x="126923" y="54406"/>
                  </a:lnTo>
                  <a:lnTo>
                    <a:pt x="127622" y="47929"/>
                  </a:lnTo>
                  <a:lnTo>
                    <a:pt x="128206" y="40068"/>
                  </a:lnTo>
                  <a:lnTo>
                    <a:pt x="128536" y="32131"/>
                  </a:lnTo>
                  <a:lnTo>
                    <a:pt x="128638" y="24917"/>
                  </a:lnTo>
                  <a:lnTo>
                    <a:pt x="128663" y="23241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3827" name="object 31"/>
            <p:cNvSpPr>
              <a:spLocks/>
            </p:cNvSpPr>
            <p:nvPr/>
          </p:nvSpPr>
          <p:spPr bwMode="auto">
            <a:xfrm>
              <a:off x="2539644" y="579589"/>
              <a:ext cx="8255" cy="19685"/>
            </a:xfrm>
            <a:custGeom>
              <a:avLst/>
              <a:gdLst>
                <a:gd name="T0" fmla="*/ 7531 w 8255"/>
                <a:gd name="T1" fmla="*/ 5448 h 19684"/>
                <a:gd name="T2" fmla="*/ 6858 w 8255"/>
                <a:gd name="T3" fmla="*/ 4419 h 19684"/>
                <a:gd name="T4" fmla="*/ 7264 w 8255"/>
                <a:gd name="T5" fmla="*/ 3098 h 19684"/>
                <a:gd name="T6" fmla="*/ 6794 w 8255"/>
                <a:gd name="T7" fmla="*/ 1689 h 19684"/>
                <a:gd name="T8" fmla="*/ 4076 w 8255"/>
                <a:gd name="T9" fmla="*/ 0 h 19684"/>
                <a:gd name="T10" fmla="*/ 1955 w 8255"/>
                <a:gd name="T11" fmla="*/ 495 h 19684"/>
                <a:gd name="T12" fmla="*/ 25 w 8255"/>
                <a:gd name="T13" fmla="*/ 3175 h 19684"/>
                <a:gd name="T14" fmla="*/ 0 w 8255"/>
                <a:gd name="T15" fmla="*/ 4597 h 19684"/>
                <a:gd name="T16" fmla="*/ 673 w 8255"/>
                <a:gd name="T17" fmla="*/ 5626 h 19684"/>
                <a:gd name="T18" fmla="*/ 266 w 8255"/>
                <a:gd name="T19" fmla="*/ 6946 h 19684"/>
                <a:gd name="T20" fmla="*/ 736 w 8255"/>
                <a:gd name="T21" fmla="*/ 8356 h 19684"/>
                <a:gd name="T22" fmla="*/ 2082 w 8255"/>
                <a:gd name="T23" fmla="*/ 9194 h 19684"/>
                <a:gd name="T24" fmla="*/ 2400 w 8255"/>
                <a:gd name="T25" fmla="*/ 9334 h 19684"/>
                <a:gd name="T26" fmla="*/ 3289 w 8255"/>
                <a:gd name="T27" fmla="*/ 8953 h 19684"/>
                <a:gd name="T28" fmla="*/ 4305 w 8255"/>
                <a:gd name="T29" fmla="*/ 8902 h 19684"/>
                <a:gd name="T30" fmla="*/ 5194 w 8255"/>
                <a:gd name="T31" fmla="*/ 9245 h 19684"/>
                <a:gd name="T32" fmla="*/ 5765 w 8255"/>
                <a:gd name="T33" fmla="*/ 8978 h 19684"/>
                <a:gd name="T34" fmla="*/ 6286 w 8255"/>
                <a:gd name="T35" fmla="*/ 8559 h 19684"/>
                <a:gd name="T36" fmla="*/ 7505 w 8255"/>
                <a:gd name="T37" fmla="*/ 6870 h 19684"/>
                <a:gd name="T38" fmla="*/ 7531 w 8255"/>
                <a:gd name="T39" fmla="*/ 5448 h 19684"/>
                <a:gd name="T40" fmla="*/ 8255 w 8255"/>
                <a:gd name="T41" fmla="*/ 15977 h 19684"/>
                <a:gd name="T42" fmla="*/ 8140 w 8255"/>
                <a:gd name="T43" fmla="*/ 14225 h 19684"/>
                <a:gd name="T44" fmla="*/ 7086 w 8255"/>
                <a:gd name="T45" fmla="*/ 13132 h 19684"/>
                <a:gd name="T46" fmla="*/ 6972 w 8255"/>
                <a:gd name="T47" fmla="*/ 13513 h 19684"/>
                <a:gd name="T48" fmla="*/ 6794 w 8255"/>
                <a:gd name="T49" fmla="*/ 13894 h 19684"/>
                <a:gd name="T50" fmla="*/ 5384 w 8255"/>
                <a:gd name="T51" fmla="*/ 15863 h 19684"/>
                <a:gd name="T52" fmla="*/ 3149 w 8255"/>
                <a:gd name="T53" fmla="*/ 16371 h 19684"/>
                <a:gd name="T54" fmla="*/ 1320 w 8255"/>
                <a:gd name="T55" fmla="*/ 15241 h 19684"/>
                <a:gd name="T56" fmla="*/ 1117 w 8255"/>
                <a:gd name="T57" fmla="*/ 15075 h 19684"/>
                <a:gd name="T58" fmla="*/ 939 w 8255"/>
                <a:gd name="T59" fmla="*/ 14885 h 19684"/>
                <a:gd name="T60" fmla="*/ 533 w 8255"/>
                <a:gd name="T61" fmla="*/ 16257 h 19684"/>
                <a:gd name="T62" fmla="*/ 1028 w 8255"/>
                <a:gd name="T63" fmla="*/ 17730 h 19684"/>
                <a:gd name="T64" fmla="*/ 3873 w 8255"/>
                <a:gd name="T65" fmla="*/ 19482 h 19684"/>
                <a:gd name="T66" fmla="*/ 6096 w 8255"/>
                <a:gd name="T67" fmla="*/ 18974 h 19684"/>
                <a:gd name="T68" fmla="*/ 8255 w 8255"/>
                <a:gd name="T69" fmla="*/ 15977 h 196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5"/>
                <a:gd name="T106" fmla="*/ 0 h 19684"/>
                <a:gd name="T107" fmla="*/ 8255 w 8255"/>
                <a:gd name="T108" fmla="*/ 19684 h 196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5" h="19684">
                  <a:moveTo>
                    <a:pt x="7531" y="5448"/>
                  </a:moveTo>
                  <a:lnTo>
                    <a:pt x="6858" y="4419"/>
                  </a:lnTo>
                  <a:lnTo>
                    <a:pt x="7264" y="3098"/>
                  </a:lnTo>
                  <a:lnTo>
                    <a:pt x="6794" y="1689"/>
                  </a:lnTo>
                  <a:lnTo>
                    <a:pt x="4076" y="0"/>
                  </a:lnTo>
                  <a:lnTo>
                    <a:pt x="1955" y="495"/>
                  </a:lnTo>
                  <a:lnTo>
                    <a:pt x="25" y="3175"/>
                  </a:lnTo>
                  <a:lnTo>
                    <a:pt x="0" y="4597"/>
                  </a:lnTo>
                  <a:lnTo>
                    <a:pt x="673" y="5626"/>
                  </a:lnTo>
                  <a:lnTo>
                    <a:pt x="266" y="6946"/>
                  </a:lnTo>
                  <a:lnTo>
                    <a:pt x="736" y="8356"/>
                  </a:lnTo>
                  <a:lnTo>
                    <a:pt x="2082" y="9194"/>
                  </a:lnTo>
                  <a:lnTo>
                    <a:pt x="2400" y="9334"/>
                  </a:lnTo>
                  <a:lnTo>
                    <a:pt x="3289" y="8953"/>
                  </a:lnTo>
                  <a:lnTo>
                    <a:pt x="4305" y="8902"/>
                  </a:lnTo>
                  <a:lnTo>
                    <a:pt x="5194" y="9245"/>
                  </a:lnTo>
                  <a:lnTo>
                    <a:pt x="5765" y="8978"/>
                  </a:lnTo>
                  <a:lnTo>
                    <a:pt x="6286" y="8559"/>
                  </a:lnTo>
                  <a:lnTo>
                    <a:pt x="7505" y="6870"/>
                  </a:lnTo>
                  <a:lnTo>
                    <a:pt x="7531" y="5448"/>
                  </a:lnTo>
                  <a:close/>
                </a:path>
                <a:path w="8255" h="19684">
                  <a:moveTo>
                    <a:pt x="8255" y="15976"/>
                  </a:moveTo>
                  <a:lnTo>
                    <a:pt x="8140" y="14224"/>
                  </a:lnTo>
                  <a:lnTo>
                    <a:pt x="7086" y="13131"/>
                  </a:lnTo>
                  <a:lnTo>
                    <a:pt x="6972" y="13512"/>
                  </a:lnTo>
                  <a:lnTo>
                    <a:pt x="6794" y="13893"/>
                  </a:lnTo>
                  <a:lnTo>
                    <a:pt x="5384" y="15862"/>
                  </a:lnTo>
                  <a:lnTo>
                    <a:pt x="3149" y="16370"/>
                  </a:lnTo>
                  <a:lnTo>
                    <a:pt x="1320" y="15240"/>
                  </a:lnTo>
                  <a:lnTo>
                    <a:pt x="1117" y="15074"/>
                  </a:lnTo>
                  <a:lnTo>
                    <a:pt x="939" y="14884"/>
                  </a:lnTo>
                  <a:lnTo>
                    <a:pt x="533" y="16256"/>
                  </a:lnTo>
                  <a:lnTo>
                    <a:pt x="1028" y="17729"/>
                  </a:lnTo>
                  <a:lnTo>
                    <a:pt x="3873" y="19481"/>
                  </a:lnTo>
                  <a:lnTo>
                    <a:pt x="6096" y="18973"/>
                  </a:lnTo>
                  <a:lnTo>
                    <a:pt x="8255" y="15976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3828" name="object 3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228689" y="696067"/>
              <a:ext cx="477389" cy="471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9" name="object 33"/>
            <p:cNvSpPr>
              <a:spLocks/>
            </p:cNvSpPr>
            <p:nvPr/>
          </p:nvSpPr>
          <p:spPr bwMode="auto">
            <a:xfrm>
              <a:off x="2539250" y="588111"/>
              <a:ext cx="8890" cy="19685"/>
            </a:xfrm>
            <a:custGeom>
              <a:avLst/>
              <a:gdLst>
                <a:gd name="T0" fmla="*/ 8090 w 8889"/>
                <a:gd name="T1" fmla="*/ 4089 h 19684"/>
                <a:gd name="T2" fmla="*/ 7748 w 8889"/>
                <a:gd name="T3" fmla="*/ 1981 h 19684"/>
                <a:gd name="T4" fmla="*/ 6147 w 8889"/>
                <a:gd name="T5" fmla="*/ 990 h 19684"/>
                <a:gd name="T6" fmla="*/ 4547 w 8889"/>
                <a:gd name="T7" fmla="*/ 0 h 19684"/>
                <a:gd name="T8" fmla="*/ 2311 w 8889"/>
                <a:gd name="T9" fmla="*/ 508 h 19684"/>
                <a:gd name="T10" fmla="*/ 0 w 8889"/>
                <a:gd name="T11" fmla="*/ 3746 h 19684"/>
                <a:gd name="T12" fmla="*/ 342 w 8889"/>
                <a:gd name="T13" fmla="*/ 5867 h 19684"/>
                <a:gd name="T14" fmla="*/ 3543 w 8889"/>
                <a:gd name="T15" fmla="*/ 7835 h 19684"/>
                <a:gd name="T16" fmla="*/ 5779 w 8889"/>
                <a:gd name="T17" fmla="*/ 7327 h 19684"/>
                <a:gd name="T18" fmla="*/ 8090 w 8889"/>
                <a:gd name="T19" fmla="*/ 4089 h 19684"/>
                <a:gd name="T20" fmla="*/ 8357 w 8889"/>
                <a:gd name="T21" fmla="*/ 16091 h 19684"/>
                <a:gd name="T22" fmla="*/ 7697 w 8889"/>
                <a:gd name="T23" fmla="*/ 14961 h 19684"/>
                <a:gd name="T24" fmla="*/ 8065 w 8889"/>
                <a:gd name="T25" fmla="*/ 13551 h 19684"/>
                <a:gd name="T26" fmla="*/ 7544 w 8889"/>
                <a:gd name="T27" fmla="*/ 12066 h 19684"/>
                <a:gd name="T28" fmla="*/ 4598 w 8889"/>
                <a:gd name="T29" fmla="*/ 10237 h 19684"/>
                <a:gd name="T30" fmla="*/ 2247 w 8889"/>
                <a:gd name="T31" fmla="*/ 10770 h 19684"/>
                <a:gd name="T32" fmla="*/ 152 w 8889"/>
                <a:gd name="T33" fmla="*/ 13691 h 19684"/>
                <a:gd name="T34" fmla="*/ 101 w 8889"/>
                <a:gd name="T35" fmla="*/ 15190 h 19684"/>
                <a:gd name="T36" fmla="*/ 762 w 8889"/>
                <a:gd name="T37" fmla="*/ 16307 h 19684"/>
                <a:gd name="T38" fmla="*/ 482 w 8889"/>
                <a:gd name="T39" fmla="*/ 17400 h 19684"/>
                <a:gd name="T40" fmla="*/ 723 w 8889"/>
                <a:gd name="T41" fmla="*/ 18543 h 19684"/>
                <a:gd name="T42" fmla="*/ 1435 w 8889"/>
                <a:gd name="T43" fmla="*/ 19368 h 19684"/>
                <a:gd name="T44" fmla="*/ 3594 w 8889"/>
                <a:gd name="T45" fmla="*/ 18885 h 19684"/>
                <a:gd name="T46" fmla="*/ 5538 w 8889"/>
                <a:gd name="T47" fmla="*/ 18962 h 19684"/>
                <a:gd name="T48" fmla="*/ 7087 w 8889"/>
                <a:gd name="T49" fmla="*/ 19228 h 19684"/>
                <a:gd name="T50" fmla="*/ 7367 w 8889"/>
                <a:gd name="T51" fmla="*/ 18885 h 19684"/>
                <a:gd name="T52" fmla="*/ 8306 w 8889"/>
                <a:gd name="T53" fmla="*/ 17577 h 19684"/>
                <a:gd name="T54" fmla="*/ 8357 w 8889"/>
                <a:gd name="T55" fmla="*/ 16307 h 19684"/>
                <a:gd name="T56" fmla="*/ 8357 w 8889"/>
                <a:gd name="T57" fmla="*/ 16091 h 196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89"/>
                <a:gd name="T88" fmla="*/ 0 h 19684"/>
                <a:gd name="T89" fmla="*/ 8889 w 8889"/>
                <a:gd name="T90" fmla="*/ 19684 h 196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89" h="19684">
                  <a:moveTo>
                    <a:pt x="8089" y="4089"/>
                  </a:moveTo>
                  <a:lnTo>
                    <a:pt x="7747" y="1981"/>
                  </a:lnTo>
                  <a:lnTo>
                    <a:pt x="6146" y="990"/>
                  </a:lnTo>
                  <a:lnTo>
                    <a:pt x="4546" y="0"/>
                  </a:lnTo>
                  <a:lnTo>
                    <a:pt x="2311" y="508"/>
                  </a:lnTo>
                  <a:lnTo>
                    <a:pt x="0" y="3746"/>
                  </a:lnTo>
                  <a:lnTo>
                    <a:pt x="342" y="5867"/>
                  </a:lnTo>
                  <a:lnTo>
                    <a:pt x="3543" y="7835"/>
                  </a:lnTo>
                  <a:lnTo>
                    <a:pt x="5778" y="7327"/>
                  </a:lnTo>
                  <a:lnTo>
                    <a:pt x="8089" y="4089"/>
                  </a:lnTo>
                  <a:close/>
                </a:path>
                <a:path w="8889" h="19684">
                  <a:moveTo>
                    <a:pt x="8356" y="16090"/>
                  </a:moveTo>
                  <a:lnTo>
                    <a:pt x="7696" y="14960"/>
                  </a:lnTo>
                  <a:lnTo>
                    <a:pt x="8064" y="13550"/>
                  </a:lnTo>
                  <a:lnTo>
                    <a:pt x="7543" y="12065"/>
                  </a:lnTo>
                  <a:lnTo>
                    <a:pt x="4597" y="10236"/>
                  </a:lnTo>
                  <a:lnTo>
                    <a:pt x="2247" y="10769"/>
                  </a:lnTo>
                  <a:lnTo>
                    <a:pt x="152" y="13690"/>
                  </a:lnTo>
                  <a:lnTo>
                    <a:pt x="101" y="15189"/>
                  </a:lnTo>
                  <a:lnTo>
                    <a:pt x="762" y="16306"/>
                  </a:lnTo>
                  <a:lnTo>
                    <a:pt x="482" y="17399"/>
                  </a:lnTo>
                  <a:lnTo>
                    <a:pt x="723" y="18542"/>
                  </a:lnTo>
                  <a:lnTo>
                    <a:pt x="1435" y="19367"/>
                  </a:lnTo>
                  <a:lnTo>
                    <a:pt x="3594" y="18884"/>
                  </a:lnTo>
                  <a:lnTo>
                    <a:pt x="5537" y="18961"/>
                  </a:lnTo>
                  <a:lnTo>
                    <a:pt x="7086" y="19227"/>
                  </a:lnTo>
                  <a:lnTo>
                    <a:pt x="7366" y="18884"/>
                  </a:lnTo>
                  <a:lnTo>
                    <a:pt x="8305" y="17576"/>
                  </a:lnTo>
                  <a:lnTo>
                    <a:pt x="8356" y="16306"/>
                  </a:lnTo>
                  <a:lnTo>
                    <a:pt x="8356" y="1609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3796" name="object 34"/>
          <p:cNvSpPr txBox="1">
            <a:spLocks noChangeArrowheads="1"/>
          </p:cNvSpPr>
          <p:nvPr/>
        </p:nvSpPr>
        <p:spPr bwMode="auto">
          <a:xfrm>
            <a:off x="1362075" y="708025"/>
            <a:ext cx="2133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8575" rIns="0" bIns="0">
            <a:spAutoFit/>
          </a:bodyPr>
          <a:lstStyle/>
          <a:p>
            <a:pPr marL="12700">
              <a:lnSpc>
                <a:spcPts val="1063"/>
              </a:lnSpc>
              <a:spcBef>
                <a:spcPts val="225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3797" name="object 35"/>
          <p:cNvSpPr>
            <a:spLocks noGrp="1"/>
          </p:cNvSpPr>
          <p:nvPr>
            <p:ph idx="1"/>
          </p:nvPr>
        </p:nvSpPr>
        <p:spPr>
          <a:xfrm>
            <a:off x="479425" y="1700213"/>
            <a:ext cx="9271000" cy="2997200"/>
          </a:xfrm>
        </p:spPr>
        <p:txBody>
          <a:bodyPr lIns="0" tIns="132715" rIns="0" bIns="0">
            <a:spAutoFit/>
          </a:bodyPr>
          <a:lstStyle/>
          <a:p>
            <a:pPr marL="12700" eaLnBrk="1" hangingPunct="1">
              <a:spcBef>
                <a:spcPct val="0"/>
              </a:spcBef>
            </a:pPr>
            <a:r>
              <a:rPr lang="ru-RU" sz="4400" smtClean="0">
                <a:solidFill>
                  <a:srgbClr val="0432FF"/>
                </a:solidFill>
                <a:ea typeface="Bebas Neue Book"/>
                <a:cs typeface="Bebas Neue Book"/>
              </a:rPr>
              <a:t>О развитии системы образования </a:t>
            </a:r>
          </a:p>
          <a:p>
            <a:pPr marL="12700" eaLnBrk="1" hangingPunct="1">
              <a:spcBef>
                <a:spcPct val="0"/>
              </a:spcBef>
            </a:pPr>
            <a:r>
              <a:rPr lang="ru-RU" sz="4400" smtClean="0">
                <a:solidFill>
                  <a:srgbClr val="0432FF"/>
                </a:solidFill>
                <a:ea typeface="Bebas Neue Book"/>
                <a:cs typeface="Bebas Neue Book"/>
              </a:rPr>
              <a:t>в Самарской области, </a:t>
            </a:r>
          </a:p>
          <a:p>
            <a:pPr marL="12700" eaLnBrk="1" hangingPunct="1">
              <a:spcBef>
                <a:spcPct val="0"/>
              </a:spcBef>
            </a:pPr>
            <a:r>
              <a:rPr lang="ru-RU" sz="4400" smtClean="0">
                <a:solidFill>
                  <a:srgbClr val="0432FF"/>
                </a:solidFill>
                <a:ea typeface="Bebas Neue Book"/>
                <a:cs typeface="Bebas Neue Book"/>
              </a:rPr>
              <a:t>в ГБОУ СОШ «ОЦ» с. Тимашево:</a:t>
            </a:r>
          </a:p>
          <a:p>
            <a:pPr marL="12700" eaLnBrk="1" hangingPunct="1">
              <a:spcBef>
                <a:spcPct val="0"/>
              </a:spcBef>
            </a:pPr>
            <a:r>
              <a:rPr lang="ru-RU" sz="4800" i="1" smtClean="0">
                <a:solidFill>
                  <a:srgbClr val="FF0000"/>
                </a:solidFill>
                <a:cs typeface="Arial" pitchFamily="34" charset="0"/>
              </a:rPr>
              <a:t>наши достижения</a:t>
            </a:r>
          </a:p>
        </p:txBody>
      </p:sp>
      <p:sp>
        <p:nvSpPr>
          <p:cNvPr id="33798" name="object 36"/>
          <p:cNvSpPr>
            <a:spLocks/>
          </p:cNvSpPr>
          <p:nvPr/>
        </p:nvSpPr>
        <p:spPr bwMode="auto">
          <a:xfrm>
            <a:off x="588963" y="1639888"/>
            <a:ext cx="2798762" cy="0"/>
          </a:xfrm>
          <a:custGeom>
            <a:avLst/>
            <a:gdLst>
              <a:gd name="T0" fmla="*/ 0 w 2797810"/>
              <a:gd name="T1" fmla="*/ 2798494 w 2797810"/>
              <a:gd name="T2" fmla="*/ 0 60000 65536"/>
              <a:gd name="T3" fmla="*/ 0 60000 65536"/>
              <a:gd name="T4" fmla="*/ 0 w 2797810"/>
              <a:gd name="T5" fmla="*/ 2797810 w 279781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2797810">
                <a:moveTo>
                  <a:pt x="0" y="0"/>
                </a:moveTo>
                <a:lnTo>
                  <a:pt x="2797543" y="0"/>
                </a:lnTo>
              </a:path>
            </a:pathLst>
          </a:custGeom>
          <a:noFill/>
          <a:ln w="381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3799" name="TextBox 4"/>
          <p:cNvSpPr txBox="1">
            <a:spLocks noChangeArrowheads="1"/>
          </p:cNvSpPr>
          <p:nvPr/>
        </p:nvSpPr>
        <p:spPr bwMode="auto">
          <a:xfrm>
            <a:off x="5943600" y="60198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18.01.2024</a:t>
            </a:r>
          </a:p>
        </p:txBody>
      </p:sp>
      <p:pic>
        <p:nvPicPr>
          <p:cNvPr id="33800" name="Рисунок 37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0848975" y="260350"/>
            <a:ext cx="109378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Рисунок 37" descr="57eiC0zVkzcsaY0TM5cR9g.jpe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79650" y="4652963"/>
            <a:ext cx="30241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Рисунок 38" descr="e5411dcee8ef0841e7bc02a24979b875.jpe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456363" y="3789363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3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8600" y="909638"/>
            <a:ext cx="2547938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5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8948" name="object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49" name="object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50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51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52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8953" name="object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4" name="object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5" name="object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6" name="object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7" name="object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8" name="object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59" name="object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60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61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62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8963" name="object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64" name="object 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65" name="object 2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66" name="object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67" name="object 2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68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69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8970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8971" name="object 2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72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8916" name="object 31"/>
          <p:cNvSpPr txBox="1">
            <a:spLocks noChangeArrowheads="1"/>
          </p:cNvSpPr>
          <p:nvPr/>
        </p:nvSpPr>
        <p:spPr bwMode="auto">
          <a:xfrm>
            <a:off x="8975725" y="404813"/>
            <a:ext cx="2144713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8917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8918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263525" y="333375"/>
            <a:ext cx="8443913" cy="5318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РП «Цифровая образовательная среда»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388937" cy="204787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A6267D1F-08CF-4C3C-8EC3-4F213AD5F578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kern="0" spc="5" dirty="0">
              <a:latin typeface="Bebas Neue Regular"/>
              <a:cs typeface="Bebas Neue Regular"/>
            </a:endParaRPr>
          </a:p>
        </p:txBody>
      </p:sp>
      <p:pic>
        <p:nvPicPr>
          <p:cNvPr id="38921" name="Рисунок 37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675" y="5662613"/>
            <a:ext cx="56419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TextBox 40"/>
          <p:cNvSpPr txBox="1">
            <a:spLocks noChangeArrowheads="1"/>
          </p:cNvSpPr>
          <p:nvPr/>
        </p:nvSpPr>
        <p:spPr bwMode="auto">
          <a:xfrm>
            <a:off x="8734425" y="2825750"/>
            <a:ext cx="3287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МБОУ «Школа №121» г.о. Самара</a:t>
            </a:r>
          </a:p>
        </p:txBody>
      </p:sp>
      <p:graphicFrame>
        <p:nvGraphicFramePr>
          <p:cNvPr id="40" name="Таблица 39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71475" y="939800"/>
          <a:ext cx="8393165" cy="2123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2787">
                  <a:extLst>
                    <a:ext uri="{9D8B030D-6E8A-4147-A177-3AD203B41FA5}"/>
                  </a:extLst>
                </a:gridCol>
                <a:gridCol w="1234037">
                  <a:extLst>
                    <a:ext uri="{9D8B030D-6E8A-4147-A177-3AD203B41FA5}"/>
                  </a:extLst>
                </a:gridCol>
                <a:gridCol w="1438492">
                  <a:extLst>
                    <a:ext uri="{9D8B030D-6E8A-4147-A177-3AD203B41FA5}"/>
                  </a:extLst>
                </a:gridCol>
                <a:gridCol w="1277849">
                  <a:extLst>
                    <a:ext uri="{9D8B030D-6E8A-4147-A177-3AD203B41FA5}"/>
                  </a:extLst>
                </a:gridCol>
              </a:tblGrid>
              <a:tr h="3509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Результат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</a:t>
                      </a:r>
                    </a:p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План 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/>
                </a:extLst>
              </a:tr>
              <a:tr h="335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 2024 году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нарастающий итог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497728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Образовательные организации обеспечены материально-технической базой для внедрения цифровой образовательной среды, ед.</a:t>
                      </a:r>
                      <a:endParaRPr lang="ru-RU" sz="1600" b="1" i="0" u="none" strike="noStrike" cap="non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01904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Создание центров цифрового образования </a:t>
                      </a:r>
                    </a:p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«</a:t>
                      </a:r>
                      <a:r>
                        <a:rPr lang="en-US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IT-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Куб»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38947" name="Рисунок 3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725" y="3124200"/>
            <a:ext cx="11355388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9962" name="object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3" name="object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64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65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66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9967" name="object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8" name="object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9" name="object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0" name="object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1" name="object 1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2" name="object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3" name="object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74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75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76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9977" name="object 2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8" name="object 2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79" name="object 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80" name="object 2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81" name="object 2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82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83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9984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9985" name="object 2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86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9939" name="object 31"/>
          <p:cNvSpPr txBox="1">
            <a:spLocks noChangeArrowheads="1"/>
          </p:cNvSpPr>
          <p:nvPr/>
        </p:nvSpPr>
        <p:spPr bwMode="auto">
          <a:xfrm>
            <a:off x="9048750" y="33337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9940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9941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263525" y="333375"/>
            <a:ext cx="8443913" cy="5318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РП «Цифровая образовательная среда»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388937" cy="204787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2666E6B8-A463-47C4-9201-DC3DCD2C0B18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kern="0" spc="5" dirty="0">
              <a:latin typeface="Bebas Neue Regular"/>
              <a:cs typeface="Bebas Neue Regular"/>
            </a:endParaRPr>
          </a:p>
        </p:txBody>
      </p:sp>
      <p:sp>
        <p:nvSpPr>
          <p:cNvPr id="2" name="Прямоугольник 1">
            <a:extLst>
              <a:ext uri="{FF2B5EF4-FFF2-40B4-BE49-F238E27FC236}"/>
            </a:extLst>
          </p:cNvPr>
          <p:cNvSpPr/>
          <p:nvPr/>
        </p:nvSpPr>
        <p:spPr>
          <a:xfrm>
            <a:off x="3571875" y="1562100"/>
            <a:ext cx="2392363" cy="1130300"/>
          </a:xfrm>
          <a:prstGeom prst="rect">
            <a:avLst/>
          </a:prstGeom>
          <a:solidFill>
            <a:schemeClr val="bg1"/>
          </a:solidFill>
          <a:ln w="47625">
            <a:solidFill>
              <a:srgbClr val="002060"/>
            </a:solidFill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/>
          </a:p>
        </p:txBody>
      </p:sp>
      <p:pic>
        <p:nvPicPr>
          <p:cNvPr id="39945" name="Picture 32" descr="https://ilichevka.minobr63.ru/images/ASU_RSO(2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94488" y="1665288"/>
            <a:ext cx="2116137" cy="901700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6" name="Прямоугольник 35">
            <a:extLst>
              <a:ext uri="{FF2B5EF4-FFF2-40B4-BE49-F238E27FC236}"/>
            </a:extLst>
          </p:cNvPr>
          <p:cNvSpPr/>
          <p:nvPr/>
        </p:nvSpPr>
        <p:spPr>
          <a:xfrm>
            <a:off x="9174163" y="866775"/>
            <a:ext cx="2879725" cy="2586038"/>
          </a:xfrm>
          <a:prstGeom prst="rect">
            <a:avLst/>
          </a:prstGeom>
          <a:ln w="22225">
            <a:solidFill>
              <a:schemeClr val="tx2">
                <a:lumMod val="60000"/>
                <a:lumOff val="40000"/>
              </a:schemeClr>
            </a:solidFill>
          </a:ln>
        </p:spPr>
        <p:txBody>
          <a:bodyPr lIns="91438" tIns="45719" rIns="91438" bIns="45719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990033"/>
                </a:solidFill>
                <a:latin typeface="+mn-lt"/>
                <a:cs typeface="Calibri" pitchFamily="34" charset="0"/>
              </a:rPr>
              <a:t>СОДЕРЖАТЕЛЬНАЯ ЧАСТЬ: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  <a:t>электронные ресурсы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  <a:t>качественный и проверенный </a:t>
            </a:r>
            <a:b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</a:br>
            <a: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  <a:t>цифровой контент</a:t>
            </a:r>
            <a:endParaRPr lang="en-US" b="1" kern="0" dirty="0">
              <a:solidFill>
                <a:srgbClr val="333399"/>
              </a:solidFill>
              <a:latin typeface="+mn-lt"/>
              <a:cs typeface="Calibri" pitchFamily="34" charset="0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  <a:t>широкий набор удобных </a:t>
            </a:r>
            <a:b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</a:br>
            <a:r>
              <a:rPr lang="ru-RU" b="1" kern="0" dirty="0">
                <a:solidFill>
                  <a:srgbClr val="333399"/>
                </a:solidFill>
                <a:latin typeface="+mn-lt"/>
                <a:cs typeface="Calibri" pitchFamily="34" charset="0"/>
              </a:rPr>
              <a:t>образовательных онлайн-сервисов</a:t>
            </a:r>
          </a:p>
        </p:txBody>
      </p:sp>
      <p:sp>
        <p:nvSpPr>
          <p:cNvPr id="37" name="Прямоугольник 36">
            <a:extLst>
              <a:ext uri="{FF2B5EF4-FFF2-40B4-BE49-F238E27FC236}"/>
            </a:extLst>
          </p:cNvPr>
          <p:cNvSpPr/>
          <p:nvPr/>
        </p:nvSpPr>
        <p:spPr>
          <a:xfrm>
            <a:off x="311150" y="1839913"/>
            <a:ext cx="2336800" cy="1011237"/>
          </a:xfrm>
          <a:prstGeom prst="rect">
            <a:avLst/>
          </a:prstGeom>
          <a:solidFill>
            <a:schemeClr val="bg1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pic>
        <p:nvPicPr>
          <p:cNvPr id="39948" name="Picture 2" descr="https://gimn-11.odinedu.ru/upload/iblock/074/074605a5486323899bc5b605c65a1a3d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4650" y="1976438"/>
            <a:ext cx="20415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9" name="Google Shape;111;p16"/>
          <p:cNvSpPr txBox="1">
            <a:spLocks noChangeArrowheads="1"/>
          </p:cNvSpPr>
          <p:nvPr/>
        </p:nvSpPr>
        <p:spPr bwMode="auto">
          <a:xfrm>
            <a:off x="263525" y="981075"/>
            <a:ext cx="8785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ctr" defTabSz="912813">
              <a:buClr>
                <a:srgbClr val="000000"/>
              </a:buClr>
            </a:pPr>
            <a:r>
              <a:rPr lang="ru-RU" b="1">
                <a:solidFill>
                  <a:srgbClr val="990033"/>
                </a:solidFill>
                <a:sym typeface="Ubuntu"/>
              </a:rPr>
              <a:t>Использование электронных сервисов в образовательной деятельности</a:t>
            </a:r>
          </a:p>
        </p:txBody>
      </p:sp>
      <p:pic>
        <p:nvPicPr>
          <p:cNvPr id="39950" name="Рисунок 33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4650" y="3144838"/>
            <a:ext cx="2855913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640138" y="1665288"/>
            <a:ext cx="22796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2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096000" y="3124200"/>
            <a:ext cx="2446338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953" name="Прямоугольник 2"/>
          <p:cNvSpPr>
            <a:spLocks noChangeArrowheads="1"/>
          </p:cNvSpPr>
          <p:nvPr/>
        </p:nvSpPr>
        <p:spPr bwMode="auto">
          <a:xfrm>
            <a:off x="3536950" y="2428875"/>
            <a:ext cx="24876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buClr>
                <a:srgbClr val="000000"/>
              </a:buClr>
            </a:pPr>
            <a:r>
              <a:rPr lang="en-US" altLang="ru-RU" sz="1200">
                <a:solidFill>
                  <a:srgbClr val="C00000"/>
                </a:solidFill>
              </a:rPr>
              <a:t>https://myschool.edu.ru/</a:t>
            </a:r>
            <a:endParaRPr lang="ru-RU" altLang="ru-RU" sz="1200">
              <a:solidFill>
                <a:srgbClr val="C00000"/>
              </a:solidFill>
            </a:endParaRPr>
          </a:p>
        </p:txBody>
      </p:sp>
      <p:cxnSp>
        <p:nvCxnSpPr>
          <p:cNvPr id="64" name="Прямая со стрелкой 6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2647950" y="2163763"/>
            <a:ext cx="892175" cy="14287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>
            <a:extLst>
              <a:ext uri="{FF2B5EF4-FFF2-40B4-BE49-F238E27FC236}"/>
            </a:extLst>
          </p:cNvPr>
          <p:cNvCxnSpPr/>
          <p:nvPr/>
        </p:nvCxnSpPr>
        <p:spPr>
          <a:xfrm flipH="1">
            <a:off x="5932488" y="2170113"/>
            <a:ext cx="776287" cy="7937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3201988" y="3460750"/>
            <a:ext cx="758825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V="1">
            <a:off x="3970338" y="2692400"/>
            <a:ext cx="0" cy="76835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H="1">
            <a:off x="5192713" y="3471863"/>
            <a:ext cx="86518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V="1">
            <a:off x="5189538" y="2717800"/>
            <a:ext cx="0" cy="74295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60" name="Рисунок 106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03213" y="3849688"/>
            <a:ext cx="8840787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61" name="Рисунок 34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9201150" y="3824288"/>
            <a:ext cx="275113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3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195638"/>
            <a:ext cx="117348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26538" y="919163"/>
            <a:ext cx="2528887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4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0997" name="object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8" name="object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99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00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01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002" name="object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3" name="object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4" name="object 1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5" name="object 1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6" name="object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7" name="object 1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8" name="object 1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09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10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11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012" name="object 2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3" name="object 2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4" name="object 2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5" name="object 2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6" name="object 2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17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18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019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020" name="object 2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1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0965" name="object 31"/>
          <p:cNvSpPr txBox="1">
            <a:spLocks noChangeArrowheads="1"/>
          </p:cNvSpPr>
          <p:nvPr/>
        </p:nvSpPr>
        <p:spPr bwMode="auto">
          <a:xfrm>
            <a:off x="8975725" y="404813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0966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0967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192088" y="404813"/>
            <a:ext cx="9202737" cy="407987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Создание детских </a:t>
            </a:r>
            <a:r>
              <a:rPr kumimoji="1" lang="ru-RU" altLang="ru-RU" sz="2400" b="1" kern="0" dirty="0" err="1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кванториумов</a:t>
            </a:r>
            <a: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 и мини-технопарков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241300" cy="207962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DBE02685-0C78-485F-A44D-82A7B9D26EA0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5" name="Таблица 3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81000" y="928688"/>
          <a:ext cx="8534400" cy="17719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7547">
                  <a:extLst>
                    <a:ext uri="{9D8B030D-6E8A-4147-A177-3AD203B41FA5}"/>
                  </a:extLst>
                </a:gridCol>
                <a:gridCol w="1254803">
                  <a:extLst>
                    <a:ext uri="{9D8B030D-6E8A-4147-A177-3AD203B41FA5}"/>
                  </a:extLst>
                </a:gridCol>
                <a:gridCol w="1462698">
                  <a:extLst>
                    <a:ext uri="{9D8B030D-6E8A-4147-A177-3AD203B41FA5}"/>
                  </a:extLst>
                </a:gridCol>
                <a:gridCol w="1299352">
                  <a:extLst>
                    <a:ext uri="{9D8B030D-6E8A-4147-A177-3AD203B41FA5}"/>
                  </a:extLst>
                </a:gridCol>
              </a:tblGrid>
              <a:tr h="3657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Результат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</a:t>
                      </a:r>
                    </a:p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План 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/>
                </a:extLst>
              </a:tr>
              <a:tr h="365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 2024 году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нарастающий итог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249739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Образовательные организации обеспечены детскими мини-технопарками, ед.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49739">
                <a:tc>
                  <a:txBody>
                    <a:bodyPr/>
                    <a:lstStyle/>
                    <a:p>
                      <a:pPr marL="10800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Образовательные организации обеспечены школьными</a:t>
                      </a:r>
                      <a:r>
                        <a:rPr lang="ru-RU" sz="1600" b="1" i="0" u="none" strike="noStrike" cap="none" baseline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ru-RU" sz="1600" b="1" i="0" u="none" strike="noStrike" cap="none" baseline="0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кванториумами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, ед.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0994" name="TextBox 37"/>
          <p:cNvSpPr txBox="1">
            <a:spLocks noChangeArrowheads="1"/>
          </p:cNvSpPr>
          <p:nvPr/>
        </p:nvSpPr>
        <p:spPr bwMode="auto">
          <a:xfrm>
            <a:off x="8915400" y="2825750"/>
            <a:ext cx="31067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СОШ № 3 г.о. Нефтегорска</a:t>
            </a:r>
          </a:p>
        </p:txBody>
      </p:sp>
      <p:pic>
        <p:nvPicPr>
          <p:cNvPr id="40995" name="Рисунок 38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988" y="6065838"/>
            <a:ext cx="5643562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>
            <a:extLst>
              <a:ext uri="{FF2B5EF4-FFF2-40B4-BE49-F238E27FC236}"/>
            </a:extLst>
          </p:cNvPr>
          <p:cNvSpPr txBox="1"/>
          <p:nvPr/>
        </p:nvSpPr>
        <p:spPr>
          <a:xfrm>
            <a:off x="331788" y="5730875"/>
            <a:ext cx="60960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создание школьного </a:t>
            </a:r>
            <a:r>
              <a:rPr lang="ru-RU" b="1" kern="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кванториума</a:t>
            </a:r>
            <a:endParaRPr lang="ru-RU" b="1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34963" y="1316038"/>
          <a:ext cx="5543550" cy="1771650"/>
        </p:xfrm>
        <a:graphic>
          <a:graphicData uri="http://schemas.openxmlformats.org/drawingml/2006/table">
            <a:tbl>
              <a:tblPr/>
              <a:tblGrid>
                <a:gridCol w="4349750"/>
                <a:gridCol w="1193800"/>
              </a:tblGrid>
              <a:tr h="635000">
                <a:tc>
                  <a:txBody>
                    <a:bodyPr/>
                    <a:lstStyle/>
                    <a:p>
                      <a:pPr marL="0" marR="0" lvl="0" indent="0" algn="ctr" defTabSz="682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Результат</a:t>
                      </a:r>
                    </a:p>
                  </a:txBody>
                  <a:tcPr marL="4144" marR="4144" marT="414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2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Факт</a:t>
                      </a:r>
                    </a:p>
                    <a:p>
                      <a:pPr marL="0" marR="0" lvl="0" indent="0" algn="ctr" defTabSz="682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2023</a:t>
                      </a:r>
                    </a:p>
                  </a:txBody>
                  <a:tcPr marL="4144" marR="4144" marT="414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136650">
                <a:tc>
                  <a:txBody>
                    <a:bodyPr/>
                    <a:lstStyle/>
                    <a:p>
                      <a:pPr marL="0" marR="0" lvl="0" indent="0" algn="ctr" defTabSz="682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25000"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Обновлена материально-техническая база в организациях, осуществляющих обучение исключительно по адаптированным основным общеобразовательным программам, ед.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2625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itchFamily="34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1997" name="TextBox 13"/>
          <p:cNvSpPr txBox="1">
            <a:spLocks noChangeArrowheads="1"/>
          </p:cNvSpPr>
          <p:nvPr/>
        </p:nvSpPr>
        <p:spPr bwMode="auto">
          <a:xfrm>
            <a:off x="6191250" y="1069975"/>
            <a:ext cx="5665788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Обновление (создание) новых профилей трудового обучения: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швейное дело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растениеводство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младший обслуживающий персонал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поварское дело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массажное дело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столярно-слесарная мастерская и др.</a:t>
            </a:r>
          </a:p>
          <a:p>
            <a:pPr algn="ctr"/>
            <a:r>
              <a:rPr lang="ru-RU" altLang="ru-RU" sz="1400" b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Обновление кабинетов: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коррекционно-развивающий блок;</a:t>
            </a:r>
          </a:p>
          <a:p>
            <a:pPr algn="just">
              <a:buFont typeface="Wingdings" pitchFamily="2" charset="2"/>
              <a:buChar char="ü"/>
            </a:pPr>
            <a:r>
              <a:rPr lang="ru-RU" altLang="ru-RU" sz="1400" b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дополнительное образование (робототехника, гончарная мастерская, декоративно-прикладное искусство, изостудия, фотостудия, радиожурналистика, мини-типография и др.)</a:t>
            </a:r>
          </a:p>
        </p:txBody>
      </p:sp>
      <p:pic>
        <p:nvPicPr>
          <p:cNvPr id="41998" name="Picture 2" descr="C:\Users\haliullinaya\Downloads\швейная мастерская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4132263"/>
            <a:ext cx="30765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9" name="Picture 4" descr="C:\Users\haliullinaya\Downloads\ГБОУ 17. робототехника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3113" y="4133850"/>
            <a:ext cx="306705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0" name="TextBox 7"/>
          <p:cNvSpPr txBox="1">
            <a:spLocks noChangeArrowheads="1"/>
          </p:cNvSpPr>
          <p:nvPr/>
        </p:nvSpPr>
        <p:spPr bwMode="auto">
          <a:xfrm>
            <a:off x="-222250" y="6227763"/>
            <a:ext cx="3455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 Школа-интернат № 117 </a:t>
            </a:r>
          </a:p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г.о. Самара</a:t>
            </a:r>
          </a:p>
        </p:txBody>
      </p:sp>
      <p:sp>
        <p:nvSpPr>
          <p:cNvPr id="42001" name="TextBox 7"/>
          <p:cNvSpPr txBox="1">
            <a:spLocks noChangeArrowheads="1"/>
          </p:cNvSpPr>
          <p:nvPr/>
        </p:nvSpPr>
        <p:spPr bwMode="auto">
          <a:xfrm>
            <a:off x="2973388" y="6192838"/>
            <a:ext cx="3937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 Школа-интернат № 17 </a:t>
            </a:r>
          </a:p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г.о. Самара</a:t>
            </a:r>
          </a:p>
        </p:txBody>
      </p:sp>
      <p:sp>
        <p:nvSpPr>
          <p:cNvPr id="42002" name="TextBox 7"/>
          <p:cNvSpPr txBox="1">
            <a:spLocks noChangeArrowheads="1"/>
          </p:cNvSpPr>
          <p:nvPr/>
        </p:nvSpPr>
        <p:spPr bwMode="auto">
          <a:xfrm>
            <a:off x="6380163" y="6227763"/>
            <a:ext cx="2730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Школа-интернат № 4 </a:t>
            </a:r>
          </a:p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г.о. Тольятти</a:t>
            </a:r>
          </a:p>
        </p:txBody>
      </p:sp>
      <p:pic>
        <p:nvPicPr>
          <p:cNvPr id="42003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1438" y="4114800"/>
            <a:ext cx="2689225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TextBox 7"/>
          <p:cNvSpPr txBox="1">
            <a:spLocks noChangeArrowheads="1"/>
          </p:cNvSpPr>
          <p:nvPr/>
        </p:nvSpPr>
        <p:spPr bwMode="auto">
          <a:xfrm>
            <a:off x="9023350" y="6211888"/>
            <a:ext cx="32051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Школа-интернат им. </a:t>
            </a:r>
          </a:p>
          <a:p>
            <a:pPr algn="ctr"/>
            <a:r>
              <a:rPr lang="ru-RU" alt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И.Е. Егорова г.о. Новокуйбышевск</a:t>
            </a:r>
          </a:p>
        </p:txBody>
      </p:sp>
      <p:pic>
        <p:nvPicPr>
          <p:cNvPr id="42005" name="Рисунок 1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50350" y="4114800"/>
            <a:ext cx="300355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006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2010" name="object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1" name="object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12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13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14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2015" name="object 1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6" name="object 1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7" name="object 1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8" name="object 1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19" name="object 1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0" name="object 16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1" name="object 1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22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23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24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2025" name="object 2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6" name="object 2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7" name="object 2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8" name="object 2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29" name="object 25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30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31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2032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2033" name="object 29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034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2007" name="object 31"/>
          <p:cNvSpPr txBox="1">
            <a:spLocks noChangeArrowheads="1"/>
          </p:cNvSpPr>
          <p:nvPr/>
        </p:nvSpPr>
        <p:spPr bwMode="auto">
          <a:xfrm>
            <a:off x="9048750" y="404813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2008" name="object 32"/>
          <p:cNvSpPr>
            <a:spLocks/>
          </p:cNvSpPr>
          <p:nvPr/>
        </p:nvSpPr>
        <p:spPr bwMode="auto">
          <a:xfrm>
            <a:off x="395288" y="960438"/>
            <a:ext cx="11558587" cy="0"/>
          </a:xfrm>
          <a:custGeom>
            <a:avLst/>
            <a:gdLst>
              <a:gd name="T0" fmla="*/ 0 w 11557635"/>
              <a:gd name="T1" fmla="*/ 11558267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3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407988" y="188913"/>
            <a:ext cx="8443912" cy="900112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1" lang="ru-RU" altLang="ru-RU" sz="28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РП «Современная школа»</a:t>
            </a:r>
          </a:p>
          <a:p>
            <a:pPr algn="ctr" fontAlgn="auto">
              <a:spcAft>
                <a:spcPts val="0"/>
              </a:spcAft>
              <a:defRPr/>
            </a:pPr>
            <a:r>
              <a:rPr kumimoji="1" lang="ru-RU" altLang="ru-RU" sz="28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Обновление МТБ в школах-интернатах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3044" name="object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45" name="object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46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47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48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3049" name="object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0" name="object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1" name="object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2" name="object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3" name="object 1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4" name="object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55" name="object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56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57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58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3059" name="object 2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60" name="object 2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61" name="object 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62" name="object 2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63" name="object 2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64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65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3066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3067" name="object 2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68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3011" name="object 31"/>
          <p:cNvSpPr txBox="1">
            <a:spLocks noChangeArrowheads="1"/>
          </p:cNvSpPr>
          <p:nvPr/>
        </p:nvSpPr>
        <p:spPr bwMode="auto">
          <a:xfrm>
            <a:off x="8975725" y="33337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3012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3013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334963" y="404813"/>
            <a:ext cx="8443912" cy="531812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РП «Патриотическое воспитание»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258762" cy="207962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115CC140-1070-4678-BB6B-F1DE5AC905C1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5" name="Таблица 3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77813" y="950913"/>
          <a:ext cx="8211131" cy="27473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6430">
                  <a:extLst>
                    <a:ext uri="{9D8B030D-6E8A-4147-A177-3AD203B41FA5}"/>
                  </a:extLst>
                </a:gridCol>
                <a:gridCol w="1207273">
                  <a:extLst>
                    <a:ext uri="{9D8B030D-6E8A-4147-A177-3AD203B41FA5}"/>
                  </a:extLst>
                </a:gridCol>
                <a:gridCol w="1407294">
                  <a:extLst>
                    <a:ext uri="{9D8B030D-6E8A-4147-A177-3AD203B41FA5}"/>
                  </a:extLst>
                </a:gridCol>
                <a:gridCol w="1250134">
                  <a:extLst>
                    <a:ext uri="{9D8B030D-6E8A-4147-A177-3AD203B41FA5}"/>
                  </a:extLst>
                </a:gridCol>
              </a:tblGrid>
              <a:tr h="36572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Результат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</a:t>
                      </a:r>
                    </a:p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План 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/>
                </a:extLst>
              </a:tr>
              <a:tr h="365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 2024 году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нарастающий итог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249739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Государственные и муниципальные общеобразовательные организации, в том числе структурные подразделения указанных организаций, оснащены государственными символами Российской Федерации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411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49739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Введение в школах должности советника директора по воспитанию и взаимодействию с детскими общественными объединениями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413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187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43040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10600" y="958850"/>
            <a:ext cx="3352800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041" name="Группа 36"/>
          <p:cNvGrpSpPr>
            <a:grpSpLocks/>
          </p:cNvGrpSpPr>
          <p:nvPr/>
        </p:nvGrpSpPr>
        <p:grpSpPr bwMode="auto">
          <a:xfrm>
            <a:off x="4495800" y="4114800"/>
            <a:ext cx="3844925" cy="2133600"/>
            <a:chOff x="8534400" y="953765"/>
            <a:chExt cx="3585872" cy="1759953"/>
          </a:xfrm>
        </p:grpSpPr>
        <p:sp>
          <p:nvSpPr>
            <p:cNvPr id="39" name="Прямоугольник 3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534400" y="953765"/>
              <a:ext cx="3585872" cy="1759953"/>
            </a:xfrm>
            <a:prstGeom prst="rect">
              <a:avLst/>
            </a:prstGeom>
            <a:solidFill>
              <a:srgbClr val="57201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pic>
          <p:nvPicPr>
            <p:cNvPr id="43043" name="object 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1183" y="967791"/>
              <a:ext cx="3514745" cy="1650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64">
            <a:extLst>
              <a:ext uri="{FF2B5EF4-FFF2-40B4-BE49-F238E27FC236}"/>
            </a:extLst>
          </p:cNvPr>
          <p:cNvSpPr/>
          <p:nvPr/>
        </p:nvSpPr>
        <p:spPr>
          <a:xfrm>
            <a:off x="-835025" y="5883275"/>
            <a:ext cx="15617825" cy="1487488"/>
          </a:xfrm>
          <a:prstGeom prst="rect">
            <a:avLst/>
          </a:prstGeom>
          <a:solidFill>
            <a:srgbClr val="EFE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10" name="Прямоугольник 9">
            <a:extLst>
              <a:ext uri="{FF2B5EF4-FFF2-40B4-BE49-F238E27FC236}"/>
            </a:extLst>
          </p:cNvPr>
          <p:cNvSpPr/>
          <p:nvPr/>
        </p:nvSpPr>
        <p:spPr>
          <a:xfrm>
            <a:off x="8475663" y="1236663"/>
            <a:ext cx="2381250" cy="51593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66" name="Прямоугольник 65">
            <a:extLst>
              <a:ext uri="{FF2B5EF4-FFF2-40B4-BE49-F238E27FC236}"/>
            </a:extLst>
          </p:cNvPr>
          <p:cNvSpPr/>
          <p:nvPr/>
        </p:nvSpPr>
        <p:spPr>
          <a:xfrm>
            <a:off x="8628063" y="1389063"/>
            <a:ext cx="2381250" cy="515937"/>
          </a:xfrm>
          <a:prstGeom prst="rect">
            <a:avLst/>
          </a:prstGeom>
          <a:solidFill>
            <a:srgbClr val="EFE2E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pic>
        <p:nvPicPr>
          <p:cNvPr id="44037" name="Рисунок 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963" y="1812925"/>
            <a:ext cx="20161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Рисунок 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50438" y="1811338"/>
            <a:ext cx="201453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Рисунок 6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7938" y="1811338"/>
            <a:ext cx="20161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Рисунок 5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08275" y="1811338"/>
            <a:ext cx="20161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Рисунок 4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73950" y="1789113"/>
            <a:ext cx="20161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>
            <a:extLst>
              <a:ext uri="{FF2B5EF4-FFF2-40B4-BE49-F238E27FC236}"/>
            </a:extLst>
          </p:cNvPr>
          <p:cNvCxnSpPr/>
          <p:nvPr/>
        </p:nvCxnSpPr>
        <p:spPr>
          <a:xfrm>
            <a:off x="3967163" y="346075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043" name="Группа 3"/>
          <p:cNvGrpSpPr>
            <a:grpSpLocks/>
          </p:cNvGrpSpPr>
          <p:nvPr/>
        </p:nvGrpSpPr>
        <p:grpSpPr bwMode="auto">
          <a:xfrm>
            <a:off x="331788" y="1800225"/>
            <a:ext cx="11534775" cy="4130675"/>
            <a:chOff x="331593" y="1800320"/>
            <a:chExt cx="11534363" cy="4131310"/>
          </a:xfrm>
        </p:grpSpPr>
        <p:sp>
          <p:nvSpPr>
            <p:cNvPr id="30" name="Прямоугольник 2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31593" y="1816197"/>
              <a:ext cx="2016053" cy="411543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72" name="Прямоугольник 7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11170" y="1800320"/>
              <a:ext cx="2016053" cy="411543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73" name="Прямоугольник 7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5090748" y="1800320"/>
              <a:ext cx="2016053" cy="411543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75" name="Прямоугольник 7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470325" y="1800320"/>
              <a:ext cx="2016053" cy="411543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77" name="Прямоугольник 7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849903" y="1800320"/>
              <a:ext cx="2016053" cy="411543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</p:grpSp>
      <p:grpSp>
        <p:nvGrpSpPr>
          <p:cNvPr id="44044" name="Группа 40"/>
          <p:cNvGrpSpPr>
            <a:grpSpLocks noChangeAspect="1"/>
          </p:cNvGrpSpPr>
          <p:nvPr/>
        </p:nvGrpSpPr>
        <p:grpSpPr bwMode="auto">
          <a:xfrm>
            <a:off x="3263900" y="1412875"/>
            <a:ext cx="900113" cy="900113"/>
            <a:chOff x="5635700" y="1225248"/>
            <a:chExt cx="1080000" cy="1080000"/>
          </a:xfrm>
        </p:grpSpPr>
        <p:sp>
          <p:nvSpPr>
            <p:cNvPr id="44" name="Овал 43">
              <a:extLst>
                <a:ext uri="{FF2B5EF4-FFF2-40B4-BE49-F238E27FC236}"/>
              </a:extLst>
            </p:cNvPr>
            <p:cNvSpPr>
              <a:spLocks noChangeAspect="1"/>
            </p:cNvSpPr>
            <p:nvPr/>
          </p:nvSpPr>
          <p:spPr>
            <a:xfrm>
              <a:off x="5635700" y="1225248"/>
              <a:ext cx="1080000" cy="1080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pic>
          <p:nvPicPr>
            <p:cNvPr id="44112" name="Рисунок 14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698890" y="1315639"/>
              <a:ext cx="952980" cy="919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4045" name="Группа 39"/>
          <p:cNvGrpSpPr>
            <a:grpSpLocks noChangeAspect="1"/>
          </p:cNvGrpSpPr>
          <p:nvPr/>
        </p:nvGrpSpPr>
        <p:grpSpPr bwMode="auto">
          <a:xfrm>
            <a:off x="5643563" y="1412875"/>
            <a:ext cx="900112" cy="900113"/>
            <a:chOff x="8010025" y="1167277"/>
            <a:chExt cx="1080000" cy="1080000"/>
          </a:xfrm>
        </p:grpSpPr>
        <p:sp>
          <p:nvSpPr>
            <p:cNvPr id="37" name="Овал 36">
              <a:extLst>
                <a:ext uri="{FF2B5EF4-FFF2-40B4-BE49-F238E27FC236}"/>
              </a:extLst>
            </p:cNvPr>
            <p:cNvSpPr>
              <a:spLocks noChangeAspect="1"/>
            </p:cNvSpPr>
            <p:nvPr/>
          </p:nvSpPr>
          <p:spPr>
            <a:xfrm>
              <a:off x="8010025" y="1167277"/>
              <a:ext cx="1080000" cy="1080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pic>
          <p:nvPicPr>
            <p:cNvPr id="17" name="Рисунок 16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/>
              </a:extLst>
            </a:blip>
            <a:stretch>
              <a:fillRect/>
            </a:stretch>
          </p:blipFill>
          <p:spPr>
            <a:xfrm>
              <a:off x="8108209" y="1229470"/>
              <a:ext cx="883631" cy="972437"/>
            </a:xfrm>
            <a:prstGeom prst="ellipse">
              <a:avLst/>
            </a:prstGeom>
            <a:ln>
              <a:noFill/>
            </a:ln>
            <a:effectLst/>
          </p:spPr>
        </p:pic>
      </p:grpSp>
      <p:pic>
        <p:nvPicPr>
          <p:cNvPr id="1026" name="Picture 2" descr="Авиастроительные классы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023678" y="1391111"/>
            <a:ext cx="904244" cy="9000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ffectLst/>
          <a:extLst>
            <a:ext uri="{909E8E84-426E-40DD-AFC4-6F175D3DCCD1}"/>
          </a:extLst>
        </p:spPr>
      </p:pic>
      <p:grpSp>
        <p:nvGrpSpPr>
          <p:cNvPr id="44047" name="Группа 31"/>
          <p:cNvGrpSpPr>
            <a:grpSpLocks noChangeAspect="1"/>
          </p:cNvGrpSpPr>
          <p:nvPr/>
        </p:nvGrpSpPr>
        <p:grpSpPr bwMode="auto">
          <a:xfrm>
            <a:off x="884238" y="1412875"/>
            <a:ext cx="900112" cy="900113"/>
            <a:chOff x="827492" y="1122085"/>
            <a:chExt cx="1080000" cy="1080000"/>
          </a:xfrm>
        </p:grpSpPr>
        <p:sp>
          <p:nvSpPr>
            <p:cNvPr id="38" name="Овал 37">
              <a:extLst>
                <a:ext uri="{FF2B5EF4-FFF2-40B4-BE49-F238E27FC236}"/>
              </a:extLst>
            </p:cNvPr>
            <p:cNvSpPr>
              <a:spLocks noChangeAspect="1"/>
            </p:cNvSpPr>
            <p:nvPr/>
          </p:nvSpPr>
          <p:spPr>
            <a:xfrm>
              <a:off x="827492" y="112208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pic>
          <p:nvPicPr>
            <p:cNvPr id="44108" name="Рисунок 38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919849" y="1313669"/>
              <a:ext cx="844656" cy="756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2" name="Picture 2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flipH="1">
            <a:off x="10407720" y="1413147"/>
            <a:ext cx="900000" cy="900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</p:pic>
      <p:grpSp>
        <p:nvGrpSpPr>
          <p:cNvPr id="44049" name="Группа 1"/>
          <p:cNvGrpSpPr>
            <a:grpSpLocks/>
          </p:cNvGrpSpPr>
          <p:nvPr/>
        </p:nvGrpSpPr>
        <p:grpSpPr bwMode="auto">
          <a:xfrm>
            <a:off x="-547688" y="2498725"/>
            <a:ext cx="13823951" cy="2787650"/>
            <a:chOff x="-548379" y="2499036"/>
            <a:chExt cx="13824134" cy="2786580"/>
          </a:xfrm>
        </p:grpSpPr>
        <p:sp>
          <p:nvSpPr>
            <p:cNvPr id="18" name="Прямоугольник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500753" y="2502210"/>
              <a:ext cx="13776508" cy="371332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44090" name="TextBox 28"/>
            <p:cNvSpPr txBox="1">
              <a:spLocks noChangeArrowheads="1"/>
            </p:cNvSpPr>
            <p:nvPr/>
          </p:nvSpPr>
          <p:spPr bwMode="auto">
            <a:xfrm>
              <a:off x="407315" y="2529869"/>
              <a:ext cx="186621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</a:rPr>
                <a:t>ПЕДАГОГИЧЕСКИЕ</a:t>
              </a:r>
            </a:p>
          </p:txBody>
        </p:sp>
        <p:sp>
          <p:nvSpPr>
            <p:cNvPr id="44091" name="TextBox 32"/>
            <p:cNvSpPr txBox="1">
              <a:spLocks noChangeArrowheads="1"/>
            </p:cNvSpPr>
            <p:nvPr/>
          </p:nvSpPr>
          <p:spPr bwMode="auto">
            <a:xfrm>
              <a:off x="7473860" y="2499036"/>
              <a:ext cx="227899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</a:rPr>
                <a:t>АВИАСТРОИТЕЛЬНЫЕ</a:t>
              </a:r>
            </a:p>
          </p:txBody>
        </p:sp>
        <p:sp>
          <p:nvSpPr>
            <p:cNvPr id="44092" name="TextBox 33"/>
            <p:cNvSpPr txBox="1">
              <a:spLocks noChangeArrowheads="1"/>
            </p:cNvSpPr>
            <p:nvPr/>
          </p:nvSpPr>
          <p:spPr bwMode="auto">
            <a:xfrm>
              <a:off x="2920160" y="2499036"/>
              <a:ext cx="15824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</a:rPr>
                <a:t>МЕДИЦИНСКИЕ</a:t>
              </a:r>
            </a:p>
          </p:txBody>
        </p:sp>
        <p:sp>
          <p:nvSpPr>
            <p:cNvPr id="44093" name="TextBox 34"/>
            <p:cNvSpPr txBox="1">
              <a:spLocks noChangeArrowheads="1"/>
            </p:cNvSpPr>
            <p:nvPr/>
          </p:nvSpPr>
          <p:spPr bwMode="auto">
            <a:xfrm>
              <a:off x="5340394" y="2514425"/>
              <a:ext cx="142378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</a:rPr>
                <a:t>АГРОКЛАССЫ</a:t>
              </a:r>
            </a:p>
          </p:txBody>
        </p:sp>
        <p:sp>
          <p:nvSpPr>
            <p:cNvPr id="44094" name="TextBox 35"/>
            <p:cNvSpPr txBox="1">
              <a:spLocks noChangeArrowheads="1"/>
            </p:cNvSpPr>
            <p:nvPr/>
          </p:nvSpPr>
          <p:spPr bwMode="auto">
            <a:xfrm>
              <a:off x="9818774" y="2499036"/>
              <a:ext cx="238723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</a:rPr>
                <a:t>НЕФТЕХИМИЧЕСКИЕ</a:t>
              </a:r>
            </a:p>
          </p:txBody>
        </p:sp>
        <p:sp>
          <p:nvSpPr>
            <p:cNvPr id="53" name="Прямоугольник 5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548379" y="3265505"/>
              <a:ext cx="13776508" cy="72203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54" name="Прямоугольник 5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500753" y="4566755"/>
              <a:ext cx="13776508" cy="67125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/>
            </a:p>
          </p:txBody>
        </p:sp>
        <p:sp>
          <p:nvSpPr>
            <p:cNvPr id="44097" name="Прямоугольник 41"/>
            <p:cNvSpPr>
              <a:spLocks noChangeArrowheads="1"/>
            </p:cNvSpPr>
            <p:nvPr/>
          </p:nvSpPr>
          <p:spPr bwMode="auto">
            <a:xfrm>
              <a:off x="7539941" y="3367931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23/24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29 школ</a:t>
              </a:r>
            </a:p>
          </p:txBody>
        </p:sp>
        <p:sp>
          <p:nvSpPr>
            <p:cNvPr id="44098" name="Прямоугольник 55"/>
            <p:cNvSpPr>
              <a:spLocks noChangeArrowheads="1"/>
            </p:cNvSpPr>
            <p:nvPr/>
          </p:nvSpPr>
          <p:spPr bwMode="auto">
            <a:xfrm>
              <a:off x="7539941" y="4663416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24/25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33 школы</a:t>
              </a:r>
            </a:p>
          </p:txBody>
        </p:sp>
        <p:sp>
          <p:nvSpPr>
            <p:cNvPr id="44099" name="Прямоугольник 56"/>
            <p:cNvSpPr>
              <a:spLocks noChangeArrowheads="1"/>
            </p:cNvSpPr>
            <p:nvPr/>
          </p:nvSpPr>
          <p:spPr bwMode="auto">
            <a:xfrm>
              <a:off x="2779515" y="3251467"/>
              <a:ext cx="188580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23/24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35 базовых школ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6 опорных школ</a:t>
              </a:r>
            </a:p>
          </p:txBody>
        </p:sp>
        <p:sp>
          <p:nvSpPr>
            <p:cNvPr id="44100" name="Прямоугольник 57"/>
            <p:cNvSpPr>
              <a:spLocks noChangeArrowheads="1"/>
            </p:cNvSpPr>
            <p:nvPr/>
          </p:nvSpPr>
          <p:spPr bwMode="auto">
            <a:xfrm>
              <a:off x="2779515" y="4546952"/>
              <a:ext cx="188580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24/25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40 школ 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8 опорных школ</a:t>
              </a:r>
            </a:p>
          </p:txBody>
        </p:sp>
        <p:sp>
          <p:nvSpPr>
            <p:cNvPr id="44101" name="Прямоугольник 58"/>
            <p:cNvSpPr>
              <a:spLocks noChangeArrowheads="1"/>
            </p:cNvSpPr>
            <p:nvPr/>
          </p:nvSpPr>
          <p:spPr bwMode="auto">
            <a:xfrm>
              <a:off x="5153715" y="4685452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24/25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12 школ</a:t>
              </a:r>
            </a:p>
          </p:txBody>
        </p:sp>
        <p:sp>
          <p:nvSpPr>
            <p:cNvPr id="44102" name="Прямоугольник 59"/>
            <p:cNvSpPr>
              <a:spLocks noChangeArrowheads="1"/>
            </p:cNvSpPr>
            <p:nvPr/>
          </p:nvSpPr>
          <p:spPr bwMode="auto">
            <a:xfrm>
              <a:off x="4977518" y="3251467"/>
              <a:ext cx="22263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23/24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7 школ</a:t>
              </a:r>
            </a:p>
          </p:txBody>
        </p:sp>
        <p:sp>
          <p:nvSpPr>
            <p:cNvPr id="44103" name="Прямоугольник 60"/>
            <p:cNvSpPr>
              <a:spLocks noChangeArrowheads="1"/>
            </p:cNvSpPr>
            <p:nvPr/>
          </p:nvSpPr>
          <p:spPr bwMode="auto">
            <a:xfrm>
              <a:off x="9915904" y="3389967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23/24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11 школ</a:t>
              </a:r>
            </a:p>
          </p:txBody>
        </p:sp>
        <p:sp>
          <p:nvSpPr>
            <p:cNvPr id="44104" name="Прямоугольник 61"/>
            <p:cNvSpPr>
              <a:spLocks noChangeArrowheads="1"/>
            </p:cNvSpPr>
            <p:nvPr/>
          </p:nvSpPr>
          <p:spPr bwMode="auto">
            <a:xfrm>
              <a:off x="9915904" y="4685452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24/25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15 школ</a:t>
              </a:r>
            </a:p>
          </p:txBody>
        </p:sp>
        <p:sp>
          <p:nvSpPr>
            <p:cNvPr id="44105" name="Прямоугольник 62"/>
            <p:cNvSpPr>
              <a:spLocks noChangeArrowheads="1"/>
            </p:cNvSpPr>
            <p:nvPr/>
          </p:nvSpPr>
          <p:spPr bwMode="auto">
            <a:xfrm>
              <a:off x="407315" y="3389967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23/24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180 школ</a:t>
              </a:r>
            </a:p>
          </p:txBody>
        </p:sp>
        <p:sp>
          <p:nvSpPr>
            <p:cNvPr id="44106" name="Прямоугольник 63"/>
            <p:cNvSpPr>
              <a:spLocks noChangeArrowheads="1"/>
            </p:cNvSpPr>
            <p:nvPr/>
          </p:nvSpPr>
          <p:spPr bwMode="auto">
            <a:xfrm>
              <a:off x="407315" y="4685452"/>
              <a:ext cx="18858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400">
                  <a:solidFill>
                    <a:srgbClr val="000000"/>
                  </a:solidFill>
                </a:rPr>
                <a:t>24/25 уч. год</a:t>
              </a:r>
            </a:p>
            <a:p>
              <a:pPr algn="ctr"/>
              <a:r>
                <a:rPr lang="ru-RU" sz="1400">
                  <a:solidFill>
                    <a:srgbClr val="000000"/>
                  </a:solidFill>
                </a:rPr>
                <a:t>200 школ</a:t>
              </a:r>
            </a:p>
          </p:txBody>
        </p:sp>
      </p:grpSp>
      <p:grpSp>
        <p:nvGrpSpPr>
          <p:cNvPr id="44050" name="Группа 2"/>
          <p:cNvGrpSpPr>
            <a:grpSpLocks/>
          </p:cNvGrpSpPr>
          <p:nvPr/>
        </p:nvGrpSpPr>
        <p:grpSpPr bwMode="auto">
          <a:xfrm>
            <a:off x="2344738" y="1490663"/>
            <a:ext cx="7507287" cy="4587875"/>
            <a:chOff x="2344302" y="1490543"/>
            <a:chExt cx="7507590" cy="4587870"/>
          </a:xfrm>
        </p:grpSpPr>
        <p:sp>
          <p:nvSpPr>
            <p:cNvPr id="43" name="Прямоугольник 4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344302" y="1490543"/>
              <a:ext cx="363552" cy="4479920"/>
            </a:xfrm>
            <a:prstGeom prst="rect">
              <a:avLst/>
            </a:prstGeom>
            <a:solidFill>
              <a:srgbClr val="EFE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sp>
          <p:nvSpPr>
            <p:cNvPr id="76" name="Прямоугольник 7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720885" y="1598493"/>
              <a:ext cx="368315" cy="4479920"/>
            </a:xfrm>
            <a:prstGeom prst="rect">
              <a:avLst/>
            </a:prstGeom>
            <a:solidFill>
              <a:srgbClr val="EFE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sp>
          <p:nvSpPr>
            <p:cNvPr id="78" name="Прямоугольник 7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103819" y="1790580"/>
              <a:ext cx="366727" cy="4287833"/>
            </a:xfrm>
            <a:prstGeom prst="rect">
              <a:avLst/>
            </a:prstGeom>
            <a:solidFill>
              <a:srgbClr val="EFE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  <p:sp>
          <p:nvSpPr>
            <p:cNvPr id="79" name="Прямоугольник 7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9485165" y="1788993"/>
              <a:ext cx="366727" cy="4286245"/>
            </a:xfrm>
            <a:prstGeom prst="rect">
              <a:avLst/>
            </a:prstGeom>
            <a:solidFill>
              <a:srgbClr val="EFE2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/>
            </a:p>
          </p:txBody>
        </p:sp>
      </p:grpSp>
      <p:sp>
        <p:nvSpPr>
          <p:cNvPr id="80" name="Прямоугольник 79">
            <a:extLst>
              <a:ext uri="{FF2B5EF4-FFF2-40B4-BE49-F238E27FC236}"/>
            </a:extLst>
          </p:cNvPr>
          <p:cNvSpPr/>
          <p:nvPr/>
        </p:nvSpPr>
        <p:spPr>
          <a:xfrm>
            <a:off x="-1093788" y="2082800"/>
            <a:ext cx="1425576" cy="3952875"/>
          </a:xfrm>
          <a:prstGeom prst="rect">
            <a:avLst/>
          </a:prstGeom>
          <a:solidFill>
            <a:srgbClr val="EFE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81" name="Прямоугольник 80">
            <a:extLst>
              <a:ext uri="{FF2B5EF4-FFF2-40B4-BE49-F238E27FC236}"/>
            </a:extLst>
          </p:cNvPr>
          <p:cNvSpPr/>
          <p:nvPr/>
        </p:nvSpPr>
        <p:spPr>
          <a:xfrm>
            <a:off x="11864975" y="1598613"/>
            <a:ext cx="1449388" cy="4479925"/>
          </a:xfrm>
          <a:prstGeom prst="rect">
            <a:avLst/>
          </a:prstGeom>
          <a:solidFill>
            <a:srgbClr val="EFE2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8256588" y="981075"/>
            <a:ext cx="2654300" cy="284163"/>
          </a:xfrm>
          <a:prstGeom prst="rect">
            <a:avLst/>
          </a:prstGeom>
          <a:solidFill>
            <a:srgbClr val="EFE2E0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>
                <a:solidFill>
                  <a:schemeClr val="tx1"/>
                </a:solidFill>
              </a:rPr>
              <a:t>ИНЖЕНЕРНЫЕ</a:t>
            </a:r>
          </a:p>
        </p:txBody>
      </p:sp>
      <p:grpSp>
        <p:nvGrpSpPr>
          <p:cNvPr id="44054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4060" name="object 6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1" name="object 7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62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63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64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4065" name="object 11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6" name="object 1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7" name="object 13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8" name="object 14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69" name="object 15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0" name="object 16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1" name="object 17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72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73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74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4075" name="object 21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6" name="object 22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7" name="object 23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8" name="object 24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9" name="object 25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80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81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4082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4083" name="object 29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84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4055" name="object 31"/>
          <p:cNvSpPr txBox="1">
            <a:spLocks noChangeArrowheads="1"/>
          </p:cNvSpPr>
          <p:nvPr/>
        </p:nvSpPr>
        <p:spPr bwMode="auto">
          <a:xfrm>
            <a:off x="9048750" y="260350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4056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7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263525" y="476250"/>
            <a:ext cx="8766175" cy="838200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Создание профильных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предпрофессиональных классов</a:t>
            </a:r>
          </a:p>
        </p:txBody>
      </p:sp>
      <p:sp>
        <p:nvSpPr>
          <p:cNvPr id="44058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9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4B05B02F-2C60-45B8-8FE8-8A2FFE1BB224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47825" y="869950"/>
            <a:ext cx="5464175" cy="68199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4" name="Рисунок 33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9811717" y="1367593"/>
            <a:ext cx="1618652" cy="18180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  <a:extLst>
            <a:ext uri="{909E8E84-426E-40DD-AFC4-6F175D3DCCD1}"/>
          </a:extLst>
        </p:spPr>
      </p:pic>
      <p:sp>
        <p:nvSpPr>
          <p:cNvPr id="45060" name="TextBox 8"/>
          <p:cNvSpPr txBox="1">
            <a:spLocks noChangeArrowheads="1"/>
          </p:cNvSpPr>
          <p:nvPr/>
        </p:nvSpPr>
        <p:spPr bwMode="auto">
          <a:xfrm>
            <a:off x="9278938" y="3214688"/>
            <a:ext cx="291306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Объединений дополнительного образования в школах и СПО</a:t>
            </a:r>
          </a:p>
        </p:txBody>
      </p:sp>
      <p:sp>
        <p:nvSpPr>
          <p:cNvPr id="10" name="Овал 9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9278938" y="898525"/>
            <a:ext cx="968375" cy="96837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72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Calibri" panose="020F0502020204030204" pitchFamily="34" charset="0"/>
                <a:cs typeface="Calibri" panose="020F0502020204030204" pitchFamily="34" charset="0"/>
              </a:rPr>
              <a:t>4789</a:t>
            </a:r>
          </a:p>
        </p:txBody>
      </p:sp>
      <p:sp>
        <p:nvSpPr>
          <p:cNvPr id="45062" name="TextBox 34"/>
          <p:cNvSpPr txBox="1">
            <a:spLocks noChangeArrowheads="1"/>
          </p:cNvSpPr>
          <p:nvPr/>
        </p:nvSpPr>
        <p:spPr bwMode="auto">
          <a:xfrm>
            <a:off x="3984625" y="3186113"/>
            <a:ext cx="1692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Школьных театров</a:t>
            </a:r>
          </a:p>
        </p:txBody>
      </p:sp>
      <p:pic>
        <p:nvPicPr>
          <p:cNvPr id="54" name="Рисунок 53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056623" y="1381214"/>
            <a:ext cx="1620000" cy="18195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  <a:extLst>
            <a:ext uri="{909E8E84-426E-40DD-AFC4-6F175D3DCCD1}"/>
          </a:extLst>
        </p:spPr>
      </p:pic>
      <p:sp>
        <p:nvSpPr>
          <p:cNvPr id="55" name="Овал 54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587750" y="912813"/>
            <a:ext cx="1065213" cy="10382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Calibri" panose="020F0502020204030204" pitchFamily="34" charset="0"/>
                <a:cs typeface="Calibri" panose="020F0502020204030204" pitchFamily="34" charset="0"/>
              </a:rPr>
              <a:t>757</a:t>
            </a:r>
          </a:p>
        </p:txBody>
      </p:sp>
      <p:pic>
        <p:nvPicPr>
          <p:cNvPr id="39" name="Рисунок 38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3996116" y="4186376"/>
            <a:ext cx="1618652" cy="18180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  <a:extLst>
            <a:ext uri="{909E8E84-426E-40DD-AFC4-6F175D3DCCD1}"/>
          </a:extLst>
        </p:spPr>
      </p:pic>
      <p:sp>
        <p:nvSpPr>
          <p:cNvPr id="45066" name="TextBox 35"/>
          <p:cNvSpPr txBox="1">
            <a:spLocks noChangeArrowheads="1"/>
          </p:cNvSpPr>
          <p:nvPr/>
        </p:nvSpPr>
        <p:spPr bwMode="auto">
          <a:xfrm>
            <a:off x="3752850" y="6067425"/>
            <a:ext cx="17621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Спортивных клубов </a:t>
            </a:r>
          </a:p>
          <a:p>
            <a:pPr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 школах и ОО СПО</a:t>
            </a:r>
          </a:p>
        </p:txBody>
      </p:sp>
      <p:pic>
        <p:nvPicPr>
          <p:cNvPr id="51" name="Рисунок 50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891302" y="1381214"/>
            <a:ext cx="1620000" cy="18195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  <a:extLst>
            <a:ext uri="{909E8E84-426E-40DD-AFC4-6F175D3DCCD1}"/>
          </a:extLst>
        </p:spPr>
      </p:pic>
      <p:sp>
        <p:nvSpPr>
          <p:cNvPr id="45068" name="TextBox 52"/>
          <p:cNvSpPr txBox="1">
            <a:spLocks noChangeArrowheads="1"/>
          </p:cNvSpPr>
          <p:nvPr/>
        </p:nvSpPr>
        <p:spPr bwMode="auto">
          <a:xfrm>
            <a:off x="5961063" y="3200400"/>
            <a:ext cx="33178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Первичных отделений РДДМ</a:t>
            </a:r>
          </a:p>
          <a:p>
            <a:pPr algn="ctr"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 школах, СПО, учреждениях дополнительного образования, спорта,     культуры</a:t>
            </a:r>
          </a:p>
        </p:txBody>
      </p:sp>
      <p:sp>
        <p:nvSpPr>
          <p:cNvPr id="56" name="Овал 55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6372225" y="896938"/>
            <a:ext cx="1038225" cy="10382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Calibri" panose="020F0502020204030204" pitchFamily="34" charset="0"/>
                <a:cs typeface="Calibri" panose="020F0502020204030204" pitchFamily="34" charset="0"/>
              </a:rPr>
              <a:t>855</a:t>
            </a:r>
          </a:p>
        </p:txBody>
      </p:sp>
      <p:sp>
        <p:nvSpPr>
          <p:cNvPr id="2" name="Прямоугольник 1">
            <a:extLst>
              <a:ext uri="{FF2B5EF4-FFF2-40B4-BE49-F238E27FC236}"/>
            </a:extLst>
          </p:cNvPr>
          <p:cNvSpPr/>
          <p:nvPr/>
        </p:nvSpPr>
        <p:spPr>
          <a:xfrm>
            <a:off x="4056063" y="2592388"/>
            <a:ext cx="1620837" cy="4000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n w="3175">
                  <a:noFill/>
                </a:ln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sp>
        <p:nvSpPr>
          <p:cNvPr id="46" name="Прямоугольник 45">
            <a:extLst>
              <a:ext uri="{FF2B5EF4-FFF2-40B4-BE49-F238E27FC236}"/>
            </a:extLst>
          </p:cNvPr>
          <p:cNvSpPr/>
          <p:nvPr/>
        </p:nvSpPr>
        <p:spPr>
          <a:xfrm>
            <a:off x="3992563" y="5441950"/>
            <a:ext cx="1622425" cy="4000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n w="3175">
                  <a:noFill/>
                </a:ln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pic>
        <p:nvPicPr>
          <p:cNvPr id="38" name="Рисунок 37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881751" y="4230157"/>
            <a:ext cx="1618652" cy="1818000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/>
            </a:solidFill>
          </a:ln>
          <a:extLst>
            <a:ext uri="{909E8E84-426E-40DD-AFC4-6F175D3DCCD1}"/>
          </a:extLst>
        </p:spPr>
      </p:pic>
      <p:sp>
        <p:nvSpPr>
          <p:cNvPr id="45073" name="TextBox 36"/>
          <p:cNvSpPr txBox="1">
            <a:spLocks noChangeArrowheads="1"/>
          </p:cNvSpPr>
          <p:nvPr/>
        </p:nvSpPr>
        <p:spPr bwMode="auto">
          <a:xfrm>
            <a:off x="6323013" y="6081713"/>
            <a:ext cx="24971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Центры детских инициатив </a:t>
            </a:r>
          </a:p>
          <a:p>
            <a:pPr algn="ctr">
              <a:lnSpc>
                <a:spcPct val="80000"/>
              </a:lnSpc>
            </a:pPr>
            <a:r>
              <a:rPr lang="ru-RU" sz="14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 школах </a:t>
            </a:r>
          </a:p>
        </p:txBody>
      </p:sp>
      <p:sp>
        <p:nvSpPr>
          <p:cNvPr id="61" name="Овал 60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6140450" y="3732213"/>
            <a:ext cx="1042988" cy="10429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Calibri" panose="020F0502020204030204" pitchFamily="34" charset="0"/>
                <a:cs typeface="Calibri" panose="020F0502020204030204" pitchFamily="34" charset="0"/>
              </a:rPr>
              <a:t>671</a:t>
            </a:r>
          </a:p>
        </p:txBody>
      </p:sp>
      <p:sp>
        <p:nvSpPr>
          <p:cNvPr id="47" name="Прямоугольник 46">
            <a:extLst>
              <a:ext uri="{FF2B5EF4-FFF2-40B4-BE49-F238E27FC236}"/>
            </a:extLst>
          </p:cNvPr>
          <p:cNvSpPr/>
          <p:nvPr/>
        </p:nvSpPr>
        <p:spPr>
          <a:xfrm>
            <a:off x="6880225" y="5449888"/>
            <a:ext cx="1620838" cy="4000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n w="3175">
                  <a:noFill/>
                </a:ln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grpSp>
        <p:nvGrpSpPr>
          <p:cNvPr id="45076" name="Группа 39"/>
          <p:cNvGrpSpPr>
            <a:grpSpLocks noChangeAspect="1"/>
          </p:cNvGrpSpPr>
          <p:nvPr/>
        </p:nvGrpSpPr>
        <p:grpSpPr bwMode="auto">
          <a:xfrm>
            <a:off x="9131300" y="3886200"/>
            <a:ext cx="2825750" cy="2814638"/>
            <a:chOff x="7538743" y="1239742"/>
            <a:chExt cx="4045101" cy="4030329"/>
          </a:xfrm>
        </p:grpSpPr>
        <p:sp>
          <p:nvSpPr>
            <p:cNvPr id="45116" name="Прямоугольник 47"/>
            <p:cNvSpPr>
              <a:spLocks noChangeArrowheads="1"/>
            </p:cNvSpPr>
            <p:nvPr/>
          </p:nvSpPr>
          <p:spPr bwMode="auto">
            <a:xfrm flipH="1">
              <a:off x="8448571" y="3102027"/>
              <a:ext cx="2261033" cy="859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100" b="1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детей охвачено</a:t>
              </a:r>
            </a:p>
            <a:p>
              <a:pPr algn="ctr"/>
              <a:r>
                <a:rPr lang="ru-RU" sz="1100" b="1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дополнительным</a:t>
              </a:r>
            </a:p>
            <a:p>
              <a:pPr algn="ctr"/>
              <a:r>
                <a:rPr lang="ru-RU" sz="1100" b="1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образованием</a:t>
              </a:r>
            </a:p>
          </p:txBody>
        </p:sp>
        <p:grpSp>
          <p:nvGrpSpPr>
            <p:cNvPr id="45117" name="Группа 48"/>
            <p:cNvGrpSpPr>
              <a:grpSpLocks/>
            </p:cNvGrpSpPr>
            <p:nvPr/>
          </p:nvGrpSpPr>
          <p:grpSpPr bwMode="auto">
            <a:xfrm>
              <a:off x="7538743" y="1239742"/>
              <a:ext cx="4045101" cy="4030329"/>
              <a:chOff x="278442" y="110245"/>
              <a:chExt cx="3611184" cy="3597996"/>
            </a:xfrm>
          </p:grpSpPr>
          <p:pic>
            <p:nvPicPr>
              <p:cNvPr id="45119" name="Рисунок 51"/>
              <p:cNvPicPr>
                <a:picLocks noChangeAspect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919967" y="2295541"/>
                <a:ext cx="1767355" cy="1412700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45120" name="Рисунок 56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b="-3273"/>
              <a:stretch>
                <a:fillRect/>
              </a:stretch>
            </p:blipFill>
            <p:spPr bwMode="auto">
              <a:xfrm>
                <a:off x="2848344" y="1634574"/>
                <a:ext cx="1041282" cy="1084388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45121" name="Рисунок 57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889017" y="1455685"/>
                <a:ext cx="988793" cy="528935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45122" name="Рисунок 59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099920" y="112447"/>
                <a:ext cx="1664304" cy="1487978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45123" name="Рисунок 61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01703" y="110245"/>
                <a:ext cx="1808488" cy="1696168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45124" name="Рисунок 62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 flipH="1">
                <a:off x="278442" y="1725858"/>
                <a:ext cx="1717769" cy="1979811"/>
              </a:xfrm>
              <a:prstGeom prst="rect">
                <a:avLst/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sp>
          <p:nvSpPr>
            <p:cNvPr id="45118" name="Прямоугольник 49"/>
            <p:cNvSpPr>
              <a:spLocks noChangeArrowheads="1"/>
            </p:cNvSpPr>
            <p:nvPr/>
          </p:nvSpPr>
          <p:spPr bwMode="auto">
            <a:xfrm flipH="1">
              <a:off x="8746864" y="2496078"/>
              <a:ext cx="1673526" cy="749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93,4%</a:t>
              </a:r>
              <a:r>
                <a:rPr lang="ru-RU" sz="2800" b="1">
                  <a:solidFill>
                    <a:schemeClr val="accent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endParaRPr lang="ru-RU" sz="2800">
                <a:solidFill>
                  <a:schemeClr val="accent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2" name="Круг: прозрачная заливка 41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-5172756" y="13393"/>
            <a:ext cx="9158154" cy="7884543"/>
          </a:xfrm>
          <a:prstGeom prst="donut">
            <a:avLst>
              <a:gd name="adj" fmla="val 50000"/>
            </a:avLst>
          </a:prstGeom>
          <a:gradFill flip="none" rotWithShape="1">
            <a:gsLst>
              <a:gs pos="39000">
                <a:schemeClr val="bg1">
                  <a:alpha val="0"/>
                </a:schemeClr>
              </a:gs>
              <a:gs pos="100000">
                <a:srgbClr val="EFE2E0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chemeClr val="tx1"/>
              </a:solidFill>
            </a:endParaRPr>
          </a:p>
        </p:txBody>
      </p:sp>
      <p:sp>
        <p:nvSpPr>
          <p:cNvPr id="11" name="Полилиния: фигура 10">
            <a:extLst>
              <a:ext uri="{FF2B5EF4-FFF2-40B4-BE49-F238E27FC236}"/>
            </a:extLst>
          </p:cNvPr>
          <p:cNvSpPr/>
          <p:nvPr/>
        </p:nvSpPr>
        <p:spPr>
          <a:xfrm>
            <a:off x="92075" y="2376488"/>
            <a:ext cx="2854325" cy="881062"/>
          </a:xfrm>
          <a:custGeom>
            <a:avLst/>
            <a:gdLst>
              <a:gd name="connsiteX0" fmla="*/ 0 w 2598888"/>
              <a:gd name="connsiteY0" fmla="*/ 0 h 881172"/>
              <a:gd name="connsiteX1" fmla="*/ 2191465 w 2598888"/>
              <a:gd name="connsiteY1" fmla="*/ 0 h 881172"/>
              <a:gd name="connsiteX2" fmla="*/ 2207686 w 2598888"/>
              <a:gd name="connsiteY2" fmla="*/ 0 h 881172"/>
              <a:gd name="connsiteX3" fmla="*/ 2207686 w 2598888"/>
              <a:gd name="connsiteY3" fmla="*/ 1768 h 881172"/>
              <a:gd name="connsiteX4" fmla="*/ 2273575 w 2598888"/>
              <a:gd name="connsiteY4" fmla="*/ 8951 h 881172"/>
              <a:gd name="connsiteX5" fmla="*/ 2598888 w 2598888"/>
              <a:gd name="connsiteY5" fmla="*/ 440586 h 881172"/>
              <a:gd name="connsiteX6" fmla="*/ 2273575 w 2598888"/>
              <a:gd name="connsiteY6" fmla="*/ 872221 h 881172"/>
              <a:gd name="connsiteX7" fmla="*/ 2207686 w 2598888"/>
              <a:gd name="connsiteY7" fmla="*/ 879404 h 881172"/>
              <a:gd name="connsiteX8" fmla="*/ 2207686 w 2598888"/>
              <a:gd name="connsiteY8" fmla="*/ 881171 h 881172"/>
              <a:gd name="connsiteX9" fmla="*/ 2191474 w 2598888"/>
              <a:gd name="connsiteY9" fmla="*/ 881171 h 881172"/>
              <a:gd name="connsiteX10" fmla="*/ 2191465 w 2598888"/>
              <a:gd name="connsiteY10" fmla="*/ 881172 h 881172"/>
              <a:gd name="connsiteX11" fmla="*/ 2191456 w 2598888"/>
              <a:gd name="connsiteY11" fmla="*/ 881171 h 881172"/>
              <a:gd name="connsiteX12" fmla="*/ 0 w 2598888"/>
              <a:gd name="connsiteY12" fmla="*/ 881171 h 88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98888" h="881172">
                <a:moveTo>
                  <a:pt x="0" y="0"/>
                </a:moveTo>
                <a:lnTo>
                  <a:pt x="2191465" y="0"/>
                </a:lnTo>
                <a:lnTo>
                  <a:pt x="2207686" y="0"/>
                </a:lnTo>
                <a:lnTo>
                  <a:pt x="2207686" y="1768"/>
                </a:lnTo>
                <a:lnTo>
                  <a:pt x="2273575" y="8951"/>
                </a:lnTo>
                <a:cubicBezTo>
                  <a:pt x="2459231" y="50034"/>
                  <a:pt x="2598888" y="227673"/>
                  <a:pt x="2598888" y="440586"/>
                </a:cubicBezTo>
                <a:cubicBezTo>
                  <a:pt x="2598888" y="653499"/>
                  <a:pt x="2459231" y="831138"/>
                  <a:pt x="2273575" y="872221"/>
                </a:cubicBezTo>
                <a:lnTo>
                  <a:pt x="2207686" y="879404"/>
                </a:lnTo>
                <a:lnTo>
                  <a:pt x="2207686" y="881171"/>
                </a:lnTo>
                <a:lnTo>
                  <a:pt x="2191474" y="881171"/>
                </a:lnTo>
                <a:lnTo>
                  <a:pt x="2191465" y="881172"/>
                </a:lnTo>
                <a:lnTo>
                  <a:pt x="2191456" y="881171"/>
                </a:lnTo>
                <a:lnTo>
                  <a:pt x="0" y="88117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25400">
            <a:solidFill>
              <a:srgbClr val="F4F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kern="0"/>
          </a:p>
        </p:txBody>
      </p:sp>
      <p:sp>
        <p:nvSpPr>
          <p:cNvPr id="12" name="Прямоугольник 11">
            <a:extLst>
              <a:ext uri="{FF2B5EF4-FFF2-40B4-BE49-F238E27FC236}"/>
            </a:extLst>
          </p:cNvPr>
          <p:cNvSpPr/>
          <p:nvPr/>
        </p:nvSpPr>
        <p:spPr>
          <a:xfrm>
            <a:off x="201613" y="2376488"/>
            <a:ext cx="2389187" cy="83026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школ имеют паспортизированный музей</a:t>
            </a:r>
          </a:p>
        </p:txBody>
      </p:sp>
      <p:sp>
        <p:nvSpPr>
          <p:cNvPr id="32" name="Полилиния: фигура 31">
            <a:extLst>
              <a:ext uri="{FF2B5EF4-FFF2-40B4-BE49-F238E27FC236}"/>
            </a:extLst>
          </p:cNvPr>
          <p:cNvSpPr/>
          <p:nvPr/>
        </p:nvSpPr>
        <p:spPr>
          <a:xfrm>
            <a:off x="92075" y="966788"/>
            <a:ext cx="2862263" cy="900112"/>
          </a:xfrm>
          <a:custGeom>
            <a:avLst/>
            <a:gdLst>
              <a:gd name="connsiteX0" fmla="*/ 0 w 2861450"/>
              <a:gd name="connsiteY0" fmla="*/ 0 h 900000"/>
              <a:gd name="connsiteX1" fmla="*/ 2411450 w 2861450"/>
              <a:gd name="connsiteY1" fmla="*/ 0 h 900000"/>
              <a:gd name="connsiteX2" fmla="*/ 2438400 w 2861450"/>
              <a:gd name="connsiteY2" fmla="*/ 0 h 900000"/>
              <a:gd name="connsiteX3" fmla="*/ 2438400 w 2861450"/>
              <a:gd name="connsiteY3" fmla="*/ 2717 h 900000"/>
              <a:gd name="connsiteX4" fmla="*/ 2502141 w 2861450"/>
              <a:gd name="connsiteY4" fmla="*/ 9142 h 900000"/>
              <a:gd name="connsiteX5" fmla="*/ 2861450 w 2861450"/>
              <a:gd name="connsiteY5" fmla="*/ 450000 h 900000"/>
              <a:gd name="connsiteX6" fmla="*/ 2502141 w 2861450"/>
              <a:gd name="connsiteY6" fmla="*/ 890858 h 900000"/>
              <a:gd name="connsiteX7" fmla="*/ 2438400 w 2861450"/>
              <a:gd name="connsiteY7" fmla="*/ 897283 h 900000"/>
              <a:gd name="connsiteX8" fmla="*/ 2438400 w 2861450"/>
              <a:gd name="connsiteY8" fmla="*/ 900000 h 900000"/>
              <a:gd name="connsiteX9" fmla="*/ 2411450 w 2861450"/>
              <a:gd name="connsiteY9" fmla="*/ 900000 h 900000"/>
              <a:gd name="connsiteX10" fmla="*/ 0 w 2861450"/>
              <a:gd name="connsiteY10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61450" h="900000">
                <a:moveTo>
                  <a:pt x="0" y="0"/>
                </a:moveTo>
                <a:lnTo>
                  <a:pt x="2411450" y="0"/>
                </a:lnTo>
                <a:lnTo>
                  <a:pt x="2438400" y="0"/>
                </a:lnTo>
                <a:lnTo>
                  <a:pt x="2438400" y="2717"/>
                </a:lnTo>
                <a:lnTo>
                  <a:pt x="2502141" y="9142"/>
                </a:lnTo>
                <a:cubicBezTo>
                  <a:pt x="2707198" y="51103"/>
                  <a:pt x="2861450" y="232538"/>
                  <a:pt x="2861450" y="450000"/>
                </a:cubicBezTo>
                <a:cubicBezTo>
                  <a:pt x="2861450" y="667462"/>
                  <a:pt x="2707198" y="848897"/>
                  <a:pt x="2502141" y="890858"/>
                </a:cubicBezTo>
                <a:lnTo>
                  <a:pt x="2438400" y="897283"/>
                </a:lnTo>
                <a:lnTo>
                  <a:pt x="2438400" y="900000"/>
                </a:lnTo>
                <a:lnTo>
                  <a:pt x="2411450" y="900000"/>
                </a:lnTo>
                <a:lnTo>
                  <a:pt x="0" y="900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25400">
            <a:solidFill>
              <a:srgbClr val="F4F2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45083" name="Прямоугольник 32"/>
          <p:cNvSpPr>
            <a:spLocks noChangeArrowheads="1"/>
          </p:cNvSpPr>
          <p:nvPr/>
        </p:nvSpPr>
        <p:spPr bwMode="auto">
          <a:xfrm>
            <a:off x="369888" y="966788"/>
            <a:ext cx="1882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100%</a:t>
            </a:r>
            <a:r>
              <a:rPr lang="ru-RU" sz="4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48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Овал 58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490913" y="3770313"/>
            <a:ext cx="1003300" cy="10048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latin typeface="Calibri" panose="020F0502020204030204" pitchFamily="34" charset="0"/>
                <a:cs typeface="Calibri" panose="020F0502020204030204" pitchFamily="34" charset="0"/>
              </a:rPr>
              <a:t>762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/>
            </a:extLst>
          </p:cNvPr>
          <p:cNvCxnSpPr/>
          <p:nvPr/>
        </p:nvCxnSpPr>
        <p:spPr>
          <a:xfrm>
            <a:off x="4867275" y="280988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086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5091" name="object 6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92" name="object 7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93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094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095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5096" name="object 1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97" name="object 1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98" name="object 13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99" name="object 14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0" name="object 15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1" name="object 16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2" name="object 17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103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104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105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5106" name="object 2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7" name="object 22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8" name="object 23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09" name="object 24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110" name="object 25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111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112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5113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5114" name="object 29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115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5087" name="object 31"/>
          <p:cNvSpPr txBox="1">
            <a:spLocks noChangeArrowheads="1"/>
          </p:cNvSpPr>
          <p:nvPr/>
        </p:nvSpPr>
        <p:spPr bwMode="auto">
          <a:xfrm>
            <a:off x="8991600" y="223838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5088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90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168275" y="0"/>
            <a:ext cx="8764588" cy="8366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Всестороннее развитие, обучение,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Воспитание детей</a:t>
            </a:r>
          </a:p>
        </p:txBody>
      </p:sp>
      <p:sp>
        <p:nvSpPr>
          <p:cNvPr id="91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1C5E7180-EE81-4D38-9C04-95BA6710B5A1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588" y="2124075"/>
            <a:ext cx="7896225" cy="4437063"/>
          </a:xfrm>
          <a:prstGeom prst="rect">
            <a:avLst/>
          </a:prstGeom>
          <a:noFill/>
          <a:ln w="63500" cap="sq">
            <a:solidFill>
              <a:srgbClr val="EFE2E0"/>
            </a:solidFill>
            <a:round/>
            <a:headEnd/>
            <a:tailEnd/>
          </a:ln>
        </p:spPr>
      </p:pic>
      <p:pic>
        <p:nvPicPr>
          <p:cNvPr id="46083" name="Рисунок 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58888" y="849313"/>
            <a:ext cx="5103813" cy="60404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1" name="Полилиния: фигура 40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 flipV="1">
            <a:off x="-1224602" y="837230"/>
            <a:ext cx="5104183" cy="6047407"/>
          </a:xfrm>
          <a:custGeom>
            <a:avLst/>
            <a:gdLst>
              <a:gd name="connsiteX0" fmla="*/ 0 w 5104183"/>
              <a:gd name="connsiteY0" fmla="*/ 6214971 h 6214971"/>
              <a:gd name="connsiteX1" fmla="*/ 5104183 w 5104183"/>
              <a:gd name="connsiteY1" fmla="*/ 6214971 h 6214971"/>
              <a:gd name="connsiteX2" fmla="*/ 5100418 w 5104183"/>
              <a:gd name="connsiteY2" fmla="*/ 6049348 h 6214971"/>
              <a:gd name="connsiteX3" fmla="*/ 1666016 w 5104183"/>
              <a:gd name="connsiteY3" fmla="*/ 32919 h 6214971"/>
              <a:gd name="connsiteX4" fmla="*/ 1608006 w 5104183"/>
              <a:gd name="connsiteY4" fmla="*/ 0 h 6214971"/>
              <a:gd name="connsiteX5" fmla="*/ 0 w 5104183"/>
              <a:gd name="connsiteY5" fmla="*/ 0 h 621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04183" h="6214971">
                <a:moveTo>
                  <a:pt x="0" y="6214971"/>
                </a:moveTo>
                <a:lnTo>
                  <a:pt x="5104183" y="6214971"/>
                </a:lnTo>
                <a:lnTo>
                  <a:pt x="5100418" y="6049348"/>
                </a:lnTo>
                <a:cubicBezTo>
                  <a:pt x="4981556" y="3441640"/>
                  <a:pt x="3622448" y="1197830"/>
                  <a:pt x="1666016" y="32919"/>
                </a:cubicBezTo>
                <a:lnTo>
                  <a:pt x="1608006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EFE2E0">
                  <a:alpha val="89000"/>
                </a:srgbClr>
              </a:gs>
              <a:gs pos="0">
                <a:schemeClr val="bg1">
                  <a:alpha val="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/>
            </a:extLst>
          </p:cNvPr>
          <p:cNvCxnSpPr/>
          <p:nvPr/>
        </p:nvCxnSpPr>
        <p:spPr>
          <a:xfrm>
            <a:off x="4929188" y="136525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88" name="TextBox 2"/>
          <p:cNvSpPr txBox="1">
            <a:spLocks noChangeArrowheads="1"/>
          </p:cNvSpPr>
          <p:nvPr/>
        </p:nvSpPr>
        <p:spPr bwMode="auto">
          <a:xfrm>
            <a:off x="1657350" y="5988050"/>
            <a:ext cx="3271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Военно-патриотических центров «Авангард»</a:t>
            </a:r>
          </a:p>
        </p:txBody>
      </p:sp>
      <p:sp>
        <p:nvSpPr>
          <p:cNvPr id="46089" name="TextBox 18"/>
          <p:cNvSpPr txBox="1">
            <a:spLocks noChangeArrowheads="1"/>
          </p:cNvSpPr>
          <p:nvPr/>
        </p:nvSpPr>
        <p:spPr bwMode="auto">
          <a:xfrm>
            <a:off x="5027613" y="5211763"/>
            <a:ext cx="6580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Самарское отделение Всероссийского детско-юношеского военно-патриотического             общественного движения «ЮНАРМИЯ» - самое большое региональное отделение </a:t>
            </a:r>
          </a:p>
        </p:txBody>
      </p:sp>
      <p:sp>
        <p:nvSpPr>
          <p:cNvPr id="46090" name="TextBox 19"/>
          <p:cNvSpPr txBox="1">
            <a:spLocks noChangeArrowheads="1"/>
          </p:cNvSpPr>
          <p:nvPr/>
        </p:nvSpPr>
        <p:spPr bwMode="auto">
          <a:xfrm>
            <a:off x="5686425" y="3519488"/>
            <a:ext cx="59848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Военно-патриотические клубы Самарской области – 5 лет лидеры</a:t>
            </a:r>
            <a:r>
              <a:rPr lang="en-US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в номинации «Лучший военно-патриотический клуб ПФО» в рамках общественного проекта ПФО «Герои Отечества» </a:t>
            </a:r>
          </a:p>
        </p:txBody>
      </p:sp>
      <p:sp>
        <p:nvSpPr>
          <p:cNvPr id="46091" name="TextBox 21"/>
          <p:cNvSpPr txBox="1">
            <a:spLocks noChangeArrowheads="1"/>
          </p:cNvSpPr>
          <p:nvPr/>
        </p:nvSpPr>
        <p:spPr bwMode="auto">
          <a:xfrm>
            <a:off x="3398838" y="4341813"/>
            <a:ext cx="1995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Кадетских классов</a:t>
            </a:r>
          </a:p>
        </p:txBody>
      </p:sp>
      <p:sp>
        <p:nvSpPr>
          <p:cNvPr id="46092" name="TextBox 22"/>
          <p:cNvSpPr txBox="1">
            <a:spLocks noChangeArrowheads="1"/>
          </p:cNvSpPr>
          <p:nvPr/>
        </p:nvSpPr>
        <p:spPr bwMode="auto">
          <a:xfrm>
            <a:off x="2700338" y="5264150"/>
            <a:ext cx="1995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Казачьих классов</a:t>
            </a:r>
          </a:p>
        </p:txBody>
      </p:sp>
      <p:sp>
        <p:nvSpPr>
          <p:cNvPr id="46093" name="TextBox 23"/>
          <p:cNvSpPr txBox="1">
            <a:spLocks noChangeArrowheads="1"/>
          </p:cNvSpPr>
          <p:nvPr/>
        </p:nvSpPr>
        <p:spPr bwMode="auto">
          <a:xfrm>
            <a:off x="4495800" y="966788"/>
            <a:ext cx="2293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Юнармейских отрядов</a:t>
            </a:r>
          </a:p>
        </p:txBody>
      </p:sp>
      <p:grpSp>
        <p:nvGrpSpPr>
          <p:cNvPr id="46094" name="Группа 3"/>
          <p:cNvGrpSpPr>
            <a:grpSpLocks/>
          </p:cNvGrpSpPr>
          <p:nvPr/>
        </p:nvGrpSpPr>
        <p:grpSpPr bwMode="auto">
          <a:xfrm>
            <a:off x="2705100" y="3043238"/>
            <a:ext cx="3581400" cy="1016000"/>
            <a:chOff x="3513676" y="2131081"/>
            <a:chExt cx="3648060" cy="1015663"/>
          </a:xfrm>
        </p:grpSpPr>
        <p:sp>
          <p:nvSpPr>
            <p:cNvPr id="46135" name="TextBox 20"/>
            <p:cNvSpPr txBox="1">
              <a:spLocks noChangeArrowheads="1"/>
            </p:cNvSpPr>
            <p:nvPr/>
          </p:nvSpPr>
          <p:spPr bwMode="auto">
            <a:xfrm>
              <a:off x="4538884" y="2131081"/>
              <a:ext cx="2622852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Военно-патриотических объединений</a:t>
              </a:r>
            </a:p>
          </p:txBody>
        </p:sp>
        <p:sp>
          <p:nvSpPr>
            <p:cNvPr id="27" name="Овал 26">
              <a:extLst>
                <a:ext uri="{FF2B5EF4-FFF2-40B4-BE49-F238E27FC236}"/>
              </a:extLst>
            </p:cNvPr>
            <p:cNvSpPr>
              <a:spLocks noChangeAspect="1"/>
            </p:cNvSpPr>
            <p:nvPr/>
          </p:nvSpPr>
          <p:spPr>
            <a:xfrm>
              <a:off x="3513676" y="2131081"/>
              <a:ext cx="1025208" cy="1002967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284</a:t>
              </a:r>
            </a:p>
          </p:txBody>
        </p:sp>
      </p:grpSp>
      <p:sp>
        <p:nvSpPr>
          <p:cNvPr id="28" name="Овал 27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395663" y="836613"/>
            <a:ext cx="966787" cy="966787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639</a:t>
            </a:r>
          </a:p>
        </p:txBody>
      </p:sp>
      <p:grpSp>
        <p:nvGrpSpPr>
          <p:cNvPr id="46096" name="Группа 4"/>
          <p:cNvGrpSpPr>
            <a:grpSpLocks/>
          </p:cNvGrpSpPr>
          <p:nvPr/>
        </p:nvGrpSpPr>
        <p:grpSpPr bwMode="auto">
          <a:xfrm>
            <a:off x="3065463" y="1978025"/>
            <a:ext cx="3400425" cy="987425"/>
            <a:chOff x="3059022" y="2655673"/>
            <a:chExt cx="3162098" cy="868933"/>
          </a:xfrm>
        </p:grpSpPr>
        <p:sp>
          <p:nvSpPr>
            <p:cNvPr id="46133" name="TextBox 25"/>
            <p:cNvSpPr txBox="1">
              <a:spLocks noChangeArrowheads="1"/>
            </p:cNvSpPr>
            <p:nvPr/>
          </p:nvSpPr>
          <p:spPr bwMode="auto">
            <a:xfrm>
              <a:off x="3928525" y="2888972"/>
              <a:ext cx="2292595" cy="623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Музеев Боевой Славы</a:t>
              </a:r>
            </a:p>
          </p:txBody>
        </p:sp>
        <p:sp>
          <p:nvSpPr>
            <p:cNvPr id="29" name="Овал 28">
              <a:extLst>
                <a:ext uri="{FF2B5EF4-FFF2-40B4-BE49-F238E27FC236}"/>
              </a:extLst>
            </p:cNvPr>
            <p:cNvSpPr>
              <a:spLocks noChangeAspect="1"/>
            </p:cNvSpPr>
            <p:nvPr/>
          </p:nvSpPr>
          <p:spPr>
            <a:xfrm>
              <a:off x="3059022" y="2655673"/>
              <a:ext cx="869503" cy="868933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314</a:t>
              </a:r>
            </a:p>
          </p:txBody>
        </p:sp>
      </p:grpSp>
      <p:sp>
        <p:nvSpPr>
          <p:cNvPr id="30" name="Овал 29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2244725" y="4143375"/>
            <a:ext cx="971550" cy="971550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189</a:t>
            </a:r>
          </a:p>
        </p:txBody>
      </p:sp>
      <p:sp>
        <p:nvSpPr>
          <p:cNvPr id="31" name="Овал 30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1600200" y="5056188"/>
            <a:ext cx="931863" cy="931862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</a:p>
        </p:txBody>
      </p:sp>
      <p:sp>
        <p:nvSpPr>
          <p:cNvPr id="32" name="Овал 31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747713" y="5791200"/>
            <a:ext cx="881062" cy="881063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46100" name="Прямоугольник 1"/>
          <p:cNvSpPr>
            <a:spLocks noChangeArrowheads="1"/>
          </p:cNvSpPr>
          <p:nvPr/>
        </p:nvSpPr>
        <p:spPr bwMode="auto">
          <a:xfrm>
            <a:off x="6108700" y="2365375"/>
            <a:ext cx="6096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 года подряд Самарская область – площадка проведения Всероссийского военно-исторического лагеря «Страна Героев»</a:t>
            </a:r>
          </a:p>
        </p:txBody>
      </p:sp>
      <p:sp>
        <p:nvSpPr>
          <p:cNvPr id="46101" name="Прямоугольник 34"/>
          <p:cNvSpPr>
            <a:spLocks noChangeArrowheads="1"/>
          </p:cNvSpPr>
          <p:nvPr/>
        </p:nvSpPr>
        <p:spPr bwMode="auto">
          <a:xfrm>
            <a:off x="4845050" y="169863"/>
            <a:ext cx="76088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ВСЕСТОРОННЕЕ РАЗВИТИЕ, ОБУЧЕНИЕ, ВОСПИТАНИЕ ДЕТЕЙ</a:t>
            </a:r>
          </a:p>
        </p:txBody>
      </p:sp>
      <p:cxnSp>
        <p:nvCxnSpPr>
          <p:cNvPr id="33" name="Прямая соединительная линия 32">
            <a:extLst>
              <a:ext uri="{FF2B5EF4-FFF2-40B4-BE49-F238E27FC236}"/>
            </a:extLst>
          </p:cNvPr>
          <p:cNvCxnSpPr/>
          <p:nvPr/>
        </p:nvCxnSpPr>
        <p:spPr>
          <a:xfrm>
            <a:off x="4845050" y="169863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103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6108" name="object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09" name="object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10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11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12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6113" name="object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4" name="object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5" name="object 1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6" name="object 1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7" name="object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8" name="object 1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19" name="object 1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20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21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22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6123" name="object 2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24" name="object 2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25" name="object 2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26" name="object 2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127" name="object 2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28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29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6130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6131" name="object 2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32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6104" name="object 31"/>
          <p:cNvSpPr txBox="1">
            <a:spLocks noChangeArrowheads="1"/>
          </p:cNvSpPr>
          <p:nvPr/>
        </p:nvSpPr>
        <p:spPr bwMode="auto">
          <a:xfrm>
            <a:off x="8991600" y="223838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6105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67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168275" y="-34925"/>
            <a:ext cx="8764588" cy="8366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Всестороннее развитие, обучение,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воспитание детей</a:t>
            </a:r>
          </a:p>
        </p:txBody>
      </p:sp>
      <p:sp>
        <p:nvSpPr>
          <p:cNvPr id="68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A36AD157-77D3-4202-958A-3720F8A1AA96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Рисунок 86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-1114425" y="887413"/>
            <a:ext cx="5303838" cy="4019550"/>
          </a:xfrm>
          <a:custGeom>
            <a:avLst/>
            <a:gdLst>
              <a:gd name="connsiteX0" fmla="*/ 1896154 w 7284015"/>
              <a:gd name="connsiteY0" fmla="*/ 0 h 4954340"/>
              <a:gd name="connsiteX1" fmla="*/ 7284015 w 7284015"/>
              <a:gd name="connsiteY1" fmla="*/ 4323387 h 4954340"/>
              <a:gd name="connsiteX2" fmla="*/ 7256198 w 7284015"/>
              <a:gd name="connsiteY2" fmla="*/ 4765429 h 4954340"/>
              <a:gd name="connsiteX3" fmla="*/ 7226283 w 7284015"/>
              <a:gd name="connsiteY3" fmla="*/ 4954340 h 4954340"/>
              <a:gd name="connsiteX4" fmla="*/ 0 w 7284015"/>
              <a:gd name="connsiteY4" fmla="*/ 4954340 h 4954340"/>
              <a:gd name="connsiteX5" fmla="*/ 0 w 7284015"/>
              <a:gd name="connsiteY5" fmla="*/ 276145 h 4954340"/>
              <a:gd name="connsiteX6" fmla="*/ 43627 w 7284015"/>
              <a:gd name="connsiteY6" fmla="*/ 262342 h 4954340"/>
              <a:gd name="connsiteX7" fmla="*/ 1896154 w 7284015"/>
              <a:gd name="connsiteY7" fmla="*/ 0 h 4954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84015" h="4954340">
                <a:moveTo>
                  <a:pt x="1896154" y="0"/>
                </a:moveTo>
                <a:cubicBezTo>
                  <a:pt x="4871787" y="0"/>
                  <a:pt x="7284015" y="1935646"/>
                  <a:pt x="7284015" y="4323387"/>
                </a:cubicBezTo>
                <a:cubicBezTo>
                  <a:pt x="7284015" y="4472621"/>
                  <a:pt x="7274592" y="4620089"/>
                  <a:pt x="7256198" y="4765429"/>
                </a:cubicBezTo>
                <a:lnTo>
                  <a:pt x="7226283" y="4954340"/>
                </a:lnTo>
                <a:lnTo>
                  <a:pt x="0" y="4954340"/>
                </a:lnTo>
                <a:lnTo>
                  <a:pt x="0" y="276145"/>
                </a:lnTo>
                <a:lnTo>
                  <a:pt x="43627" y="262342"/>
                </a:lnTo>
                <a:cubicBezTo>
                  <a:pt x="621275" y="92624"/>
                  <a:pt x="1245234" y="0"/>
                  <a:pt x="1896154" y="0"/>
                </a:cubicBezTo>
                <a:close/>
              </a:path>
            </a:pathLst>
          </a:custGeom>
          <a:ln w="12700">
            <a:solidFill>
              <a:schemeClr val="accent1">
                <a:shade val="50000"/>
              </a:schemeClr>
            </a:solidFill>
          </a:ln>
        </p:spPr>
      </p:pic>
      <p:sp>
        <p:nvSpPr>
          <p:cNvPr id="89" name="Полилиния: фигура 88">
            <a:extLst>
              <a:ext uri="{FF2B5EF4-FFF2-40B4-BE49-F238E27FC236}"/>
            </a:extLst>
          </p:cNvPr>
          <p:cNvSpPr/>
          <p:nvPr/>
        </p:nvSpPr>
        <p:spPr>
          <a:xfrm>
            <a:off x="-4201144" y="332656"/>
            <a:ext cx="9372865" cy="4581396"/>
          </a:xfrm>
          <a:custGeom>
            <a:avLst/>
            <a:gdLst>
              <a:gd name="connsiteX0" fmla="*/ 5387861 w 10775722"/>
              <a:gd name="connsiteY0" fmla="*/ 0 h 5062390"/>
              <a:gd name="connsiteX1" fmla="*/ 10775722 w 10775722"/>
              <a:gd name="connsiteY1" fmla="*/ 4323387 h 5062390"/>
              <a:gd name="connsiteX2" fmla="*/ 10713642 w 10775722"/>
              <a:gd name="connsiteY2" fmla="*/ 4981797 h 5062390"/>
              <a:gd name="connsiteX3" fmla="*/ 10695706 w 10775722"/>
              <a:gd name="connsiteY3" fmla="*/ 5062390 h 5062390"/>
              <a:gd name="connsiteX4" fmla="*/ 80017 w 10775722"/>
              <a:gd name="connsiteY4" fmla="*/ 5062390 h 5062390"/>
              <a:gd name="connsiteX5" fmla="*/ 62081 w 10775722"/>
              <a:gd name="connsiteY5" fmla="*/ 4981797 h 5062390"/>
              <a:gd name="connsiteX6" fmla="*/ 0 w 10775722"/>
              <a:gd name="connsiteY6" fmla="*/ 4323387 h 5062390"/>
              <a:gd name="connsiteX7" fmla="*/ 5387861 w 10775722"/>
              <a:gd name="connsiteY7" fmla="*/ 0 h 5062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5722" h="5062390">
                <a:moveTo>
                  <a:pt x="5387861" y="0"/>
                </a:moveTo>
                <a:cubicBezTo>
                  <a:pt x="8363494" y="0"/>
                  <a:pt x="10775722" y="1935646"/>
                  <a:pt x="10775722" y="4323387"/>
                </a:cubicBezTo>
                <a:cubicBezTo>
                  <a:pt x="10775722" y="4547238"/>
                  <a:pt x="10754521" y="4767115"/>
                  <a:pt x="10713642" y="4981797"/>
                </a:cubicBezTo>
                <a:lnTo>
                  <a:pt x="10695706" y="5062390"/>
                </a:lnTo>
                <a:lnTo>
                  <a:pt x="80017" y="5062390"/>
                </a:lnTo>
                <a:lnTo>
                  <a:pt x="62081" y="4981797"/>
                </a:lnTo>
                <a:cubicBezTo>
                  <a:pt x="21202" y="4767115"/>
                  <a:pt x="0" y="4547238"/>
                  <a:pt x="0" y="4323387"/>
                </a:cubicBezTo>
                <a:cubicBezTo>
                  <a:pt x="0" y="1935646"/>
                  <a:pt x="2412228" y="0"/>
                  <a:pt x="5387861" y="0"/>
                </a:cubicBezTo>
                <a:close/>
              </a:path>
            </a:pathLst>
          </a:custGeom>
          <a:gradFill>
            <a:gsLst>
              <a:gs pos="100000">
                <a:srgbClr val="EFE2E0">
                  <a:alpha val="70000"/>
                </a:srgbClr>
              </a:gs>
              <a:gs pos="6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cxnSp>
        <p:nvCxnSpPr>
          <p:cNvPr id="22" name="Прямая соединительная линия 21">
            <a:extLst>
              <a:ext uri="{FF2B5EF4-FFF2-40B4-BE49-F238E27FC236}"/>
            </a:extLst>
          </p:cNvPr>
          <p:cNvCxnSpPr/>
          <p:nvPr/>
        </p:nvCxnSpPr>
        <p:spPr>
          <a:xfrm>
            <a:off x="5202238" y="1403350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2" name="Диаграмма 27"/>
          <p:cNvGraphicFramePr>
            <a:graphicFrameLocks/>
          </p:cNvGraphicFramePr>
          <p:nvPr/>
        </p:nvGraphicFramePr>
        <p:xfrm>
          <a:off x="6270625" y="915988"/>
          <a:ext cx="5691188" cy="3262312"/>
        </p:xfrm>
        <a:graphic>
          <a:graphicData uri="http://schemas.openxmlformats.org/presentationml/2006/ole">
            <p:oleObj spid="_x0000_s5122" r:id="rId5" imgW="5688061" imgH="3261643" progId="Excel.Sheet.8">
              <p:embed/>
            </p:oleObj>
          </a:graphicData>
        </a:graphic>
      </p:graphicFrame>
      <p:grpSp>
        <p:nvGrpSpPr>
          <p:cNvPr id="2" name="Группа 54">
            <a:extLst>
              <a:ext uri="{FF2B5EF4-FFF2-40B4-BE49-F238E27FC236}"/>
            </a:extLst>
          </p:cNvPr>
          <p:cNvGrpSpPr/>
          <p:nvPr/>
        </p:nvGrpSpPr>
        <p:grpSpPr>
          <a:xfrm>
            <a:off x="7158830" y="4326781"/>
            <a:ext cx="1200646" cy="1212717"/>
            <a:chOff x="6528" y="0"/>
            <a:chExt cx="886201" cy="922972"/>
          </a:xfrm>
          <a:scene3d>
            <a:camera prst="orthographicFront"/>
            <a:lightRig rig="chilly" dir="t"/>
          </a:scene3d>
        </p:grpSpPr>
        <p:sp>
          <p:nvSpPr>
            <p:cNvPr id="58" name="Овал 5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528" y="0"/>
              <a:ext cx="886201" cy="922972"/>
            </a:xfrm>
            <a:prstGeom prst="ellipse">
              <a:avLst/>
            </a:prstGeom>
            <a:ln/>
            <a:sp3d prstMaterial="translucentPowder">
              <a:bevelT w="127000" h="25400" prst="softRound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9" name="Овал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36309" y="135166"/>
              <a:ext cx="626639" cy="6526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algn="ctr" defTabSz="12446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2800" b="1" kern="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100</a:t>
              </a:r>
              <a:r>
                <a:rPr lang="ru-RU" sz="2400" b="1" kern="0" cap="all" dirty="0">
                  <a:ln w="9000" cmpd="sng"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ru-RU" sz="1000" b="1" kern="0" cap="all" dirty="0">
                  <a:ln w="9000" cmpd="sng"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БАЛЛОВ</a:t>
              </a:r>
              <a:endParaRPr lang="ru-RU" sz="700" kern="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2" name="Прямоугольник 61">
            <a:extLst>
              <a:ext uri="{FF2B5EF4-FFF2-40B4-BE49-F238E27FC236}"/>
            </a:extLst>
          </p:cNvPr>
          <p:cNvSpPr/>
          <p:nvPr/>
        </p:nvSpPr>
        <p:spPr>
          <a:xfrm>
            <a:off x="6096000" y="5521325"/>
            <a:ext cx="326548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2023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196</a:t>
            </a:r>
            <a:r>
              <a:rPr lang="ru-RU" sz="2400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выпускников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120</a:t>
            </a:r>
            <a:r>
              <a:rPr lang="ru-RU" sz="2400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выпускников</a:t>
            </a:r>
          </a:p>
        </p:txBody>
      </p:sp>
      <p:grpSp>
        <p:nvGrpSpPr>
          <p:cNvPr id="4" name="Группа 71">
            <a:extLst>
              <a:ext uri="{FF2B5EF4-FFF2-40B4-BE49-F238E27FC236}"/>
            </a:extLst>
          </p:cNvPr>
          <p:cNvGrpSpPr/>
          <p:nvPr/>
        </p:nvGrpSpPr>
        <p:grpSpPr>
          <a:xfrm>
            <a:off x="10018655" y="4294417"/>
            <a:ext cx="1254882" cy="1226454"/>
            <a:chOff x="6528" y="0"/>
            <a:chExt cx="886201" cy="922972"/>
          </a:xfrm>
          <a:scene3d>
            <a:camera prst="orthographicFront"/>
            <a:lightRig rig="chilly" dir="t"/>
          </a:scene3d>
        </p:grpSpPr>
        <p:sp>
          <p:nvSpPr>
            <p:cNvPr id="79" name="Овал 7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528" y="0"/>
              <a:ext cx="886201" cy="922972"/>
            </a:xfrm>
            <a:prstGeom prst="ellipse">
              <a:avLst/>
            </a:prstGeom>
            <a:ln/>
            <a:sp3d prstMaterial="translucentPowder">
              <a:bevelT w="127000" h="25400" prst="softRound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0" name="Овал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36309" y="135166"/>
              <a:ext cx="626639" cy="65264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spcCol="1270" anchor="ctr"/>
            <a:lstStyle/>
            <a:p>
              <a:pPr algn="ctr" defTabSz="12446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ru-RU" sz="2800" b="1" kern="0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200</a:t>
              </a:r>
              <a:r>
                <a:rPr lang="ru-RU" sz="2400" b="1" kern="0" cap="all" dirty="0">
                  <a:ln w="9000" cmpd="sng"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ru-RU" sz="1000" b="1" kern="0" cap="all" dirty="0">
                  <a:ln w="9000" cmpd="sng"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БАЛЛОВ</a:t>
              </a:r>
              <a:endParaRPr lang="ru-RU" sz="700" kern="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1" name="Прямоугольник 80">
            <a:extLst>
              <a:ext uri="{FF2B5EF4-FFF2-40B4-BE49-F238E27FC236}"/>
            </a:extLst>
          </p:cNvPr>
          <p:cNvSpPr/>
          <p:nvPr/>
        </p:nvSpPr>
        <p:spPr>
          <a:xfrm>
            <a:off x="9099550" y="5513388"/>
            <a:ext cx="30924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2023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ru-RU" sz="2400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1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выпускников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4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</a:t>
            </a:r>
            <a:r>
              <a:rPr lang="ru-RU" sz="2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ru-RU" sz="2400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200" b="1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выпускников</a:t>
            </a:r>
          </a:p>
        </p:txBody>
      </p:sp>
      <p:sp>
        <p:nvSpPr>
          <p:cNvPr id="82" name="Прямоугольник 81">
            <a:extLst>
              <a:ext uri="{FF2B5EF4-FFF2-40B4-BE49-F238E27FC236}"/>
            </a:extLst>
          </p:cNvPr>
          <p:cNvSpPr/>
          <p:nvPr/>
        </p:nvSpPr>
        <p:spPr>
          <a:xfrm>
            <a:off x="6875463" y="3984625"/>
            <a:ext cx="44989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Результативность ЕГЭ в 2023 году</a:t>
            </a:r>
            <a:endParaRPr lang="ru-RU" sz="1200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123" name="Объект 6"/>
          <p:cNvGraphicFramePr>
            <a:graphicFrameLocks/>
          </p:cNvGraphicFramePr>
          <p:nvPr/>
        </p:nvGraphicFramePr>
        <p:xfrm>
          <a:off x="4756150" y="1250950"/>
          <a:ext cx="1430338" cy="2398713"/>
        </p:xfrm>
        <a:graphic>
          <a:graphicData uri="http://schemas.openxmlformats.org/presentationml/2006/ole">
            <p:oleObj spid="_x0000_s5123" r:id="rId6" imgW="1432684" imgH="2402032" progId="Excel.Sheet.8">
              <p:embed/>
            </p:oleObj>
          </a:graphicData>
        </a:graphic>
      </p:graphicFrame>
      <p:sp>
        <p:nvSpPr>
          <p:cNvPr id="5135" name="Прямоугольник 1"/>
          <p:cNvSpPr>
            <a:spLocks noChangeArrowheads="1"/>
          </p:cNvSpPr>
          <p:nvPr/>
        </p:nvSpPr>
        <p:spPr bwMode="auto">
          <a:xfrm>
            <a:off x="5068888" y="2974975"/>
            <a:ext cx="6016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1567</a:t>
            </a:r>
            <a:endParaRPr lang="ru-RU" sz="16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4825" y="5221288"/>
            <a:ext cx="18018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Создан Центр олимпиадной подготовки</a:t>
            </a:r>
          </a:p>
        </p:txBody>
      </p:sp>
      <p:sp>
        <p:nvSpPr>
          <p:cNvPr id="5137" name="Прямоугольник 23"/>
          <p:cNvSpPr>
            <a:spLocks noChangeArrowheads="1"/>
          </p:cNvSpPr>
          <p:nvPr/>
        </p:nvSpPr>
        <p:spPr bwMode="auto">
          <a:xfrm>
            <a:off x="4830763" y="250825"/>
            <a:ext cx="76104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ВСЕСТОРОННЕЕ РАЗВИТИЕ, ОБУЧЕНИЕ, ВОСПИТАНИЕ ДЕТЕЙ</a:t>
            </a:r>
          </a:p>
        </p:txBody>
      </p:sp>
      <p:pic>
        <p:nvPicPr>
          <p:cNvPr id="5138" name="Рисунок 24"/>
          <p:cNvPicPr>
            <a:picLocks noChangeAspect="1"/>
          </p:cNvPicPr>
          <p:nvPr/>
        </p:nvPicPr>
        <p:blipFill>
          <a:blip r:embed="rId7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3713163" y="160338"/>
            <a:ext cx="11731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363" y="4294188"/>
            <a:ext cx="1554162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9" descr="https://nouellada.mskobr.ru/files/2023/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47988" y="4211638"/>
            <a:ext cx="9826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37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001963" y="5221288"/>
            <a:ext cx="2230437" cy="1362075"/>
          </a:xfrm>
          <a:prstGeom prst="rect">
            <a:avLst/>
          </a:prstGeom>
          <a:noFill/>
          <a:ln>
            <a:noFill/>
          </a:ln>
        </p:spPr>
        <p:txBody>
          <a:bodyPr lIns="68439" tIns="34289" rIns="68439" bIns="34289">
            <a:spAutoFit/>
          </a:bodyPr>
          <a:lstStyle>
            <a:lvl1pPr defTabSz="684213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512763" indent="-169863" defTabSz="684213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855663" indent="-169863" defTabSz="684213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198563" indent="-169863" defTabSz="684213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541463" indent="-169863" defTabSz="684213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1998663" indent="-169863" defTabSz="6842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455863" indent="-169863" defTabSz="6842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2913063" indent="-169863" defTabSz="6842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370263" indent="-169863" defTabSz="6842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b="1" kern="0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Заключительный этап:</a:t>
            </a:r>
          </a:p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b="1" kern="0" dirty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2023 год </a:t>
            </a:r>
          </a:p>
          <a:p>
            <a:pPr marL="171450" indent="-17145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 3 победителя</a:t>
            </a:r>
          </a:p>
          <a:p>
            <a:pPr marL="171450" indent="-17145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1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 13 призеров</a:t>
            </a:r>
          </a:p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400" b="1" kern="0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Международная победа по химии 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/>
            </a:extLst>
          </p:cNvPr>
          <p:cNvCxnSpPr/>
          <p:nvPr/>
        </p:nvCxnSpPr>
        <p:spPr>
          <a:xfrm>
            <a:off x="4886325" y="233363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43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5148" name="object 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9" name="object 7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0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51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52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5153" name="object 1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4" name="object 1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5" name="object 1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6" name="object 14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7" name="object 1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8" name="object 16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59" name="object 17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0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61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62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5163" name="object 2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64" name="object 2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65" name="object 23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66" name="object 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67" name="object 2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8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69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5170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5171" name="object 29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72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5144" name="object 31"/>
          <p:cNvSpPr txBox="1">
            <a:spLocks noChangeArrowheads="1"/>
          </p:cNvSpPr>
          <p:nvPr/>
        </p:nvSpPr>
        <p:spPr bwMode="auto">
          <a:xfrm>
            <a:off x="8991600" y="223838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5145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0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119063" y="0"/>
            <a:ext cx="8766175" cy="8366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Всестороннее развитие, обучение,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воспитание детей</a:t>
            </a:r>
          </a:p>
        </p:txBody>
      </p:sp>
      <p:sp>
        <p:nvSpPr>
          <p:cNvPr id="54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0FED4197-2495-4038-8178-CCC471255EDA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Рисунок 7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0388" y="3073400"/>
            <a:ext cx="939800" cy="871538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grpSp>
        <p:nvGrpSpPr>
          <p:cNvPr id="6149" name="object 5"/>
          <p:cNvGrpSpPr>
            <a:grpSpLocks/>
          </p:cNvGrpSpPr>
          <p:nvPr/>
        </p:nvGrpSpPr>
        <p:grpSpPr bwMode="auto">
          <a:xfrm>
            <a:off x="11293475" y="396875"/>
            <a:ext cx="595313" cy="650875"/>
            <a:chOff x="10298880" y="388382"/>
            <a:chExt cx="595630" cy="652145"/>
          </a:xfrm>
        </p:grpSpPr>
        <p:pic>
          <p:nvPicPr>
            <p:cNvPr id="6183" name="object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4" name="object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85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186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187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6188" name="object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9" name="object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0" name="object 1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1" name="object 1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2" name="object 1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3" name="object 16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4" name="object 1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95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196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197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6198" name="object 2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9" name="object 2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00" name="object 2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01" name="object 24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02" name="object 2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03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204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6205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6206" name="object 29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07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6150" name="object 31"/>
          <p:cNvSpPr txBox="1">
            <a:spLocks noChangeArrowheads="1"/>
          </p:cNvSpPr>
          <p:nvPr/>
        </p:nvSpPr>
        <p:spPr bwMode="auto">
          <a:xfrm>
            <a:off x="8991600" y="54292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6151" name="object 32"/>
          <p:cNvSpPr>
            <a:spLocks/>
          </p:cNvSpPr>
          <p:nvPr/>
        </p:nvSpPr>
        <p:spPr bwMode="auto">
          <a:xfrm>
            <a:off x="331788" y="1250950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6152" name="object 33"/>
          <p:cNvSpPr>
            <a:spLocks/>
          </p:cNvSpPr>
          <p:nvPr/>
        </p:nvSpPr>
        <p:spPr bwMode="auto">
          <a:xfrm>
            <a:off x="485775" y="6934200"/>
            <a:ext cx="11342688" cy="0"/>
          </a:xfrm>
          <a:custGeom>
            <a:avLst/>
            <a:gdLst>
              <a:gd name="T0" fmla="*/ 0 w 11342370"/>
              <a:gd name="T1" fmla="*/ 11342512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801475" y="6537325"/>
            <a:ext cx="338138" cy="206375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6472D375-50AB-484D-8146-FE4402A17D11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kern="0" spc="5" dirty="0">
              <a:latin typeface="Bebas Neue Regular"/>
              <a:cs typeface="Bebas Neue Regular"/>
            </a:endParaRPr>
          </a:p>
        </p:txBody>
      </p:sp>
      <p:sp>
        <p:nvSpPr>
          <p:cNvPr id="2" name="Заголовок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0" y="260350"/>
            <a:ext cx="8713788" cy="1217613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 sz="3400" b="1" i="0">
                <a:solidFill>
                  <a:srgbClr val="185292"/>
                </a:solidFill>
                <a:latin typeface="Bebas Neue Bold"/>
                <a:ea typeface="+mj-ea"/>
                <a:cs typeface="Bebas Neue Bold"/>
              </a:defRPr>
            </a:lvl1pPr>
          </a:lstStyle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kumimoji="1" lang="ru-RU" sz="3600" kern="0" dirty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Развитие среднего профессионального образования</a:t>
            </a:r>
          </a:p>
        </p:txBody>
      </p:sp>
      <p:sp>
        <p:nvSpPr>
          <p:cNvPr id="40" name="TextBox 39">
            <a:extLst>
              <a:ext uri="{FF2B5EF4-FFF2-40B4-BE49-F238E27FC236}"/>
            </a:extLst>
          </p:cNvPr>
          <p:cNvSpPr txBox="1"/>
          <p:nvPr/>
        </p:nvSpPr>
        <p:spPr>
          <a:xfrm>
            <a:off x="2348928" y="1752600"/>
            <a:ext cx="2822840" cy="10926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Calibri"/>
              </a:rPr>
              <a:t>2022 год – 17 021 чел.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prstClr val="black"/>
                </a:solidFill>
                <a:latin typeface="Calibri"/>
              </a:rPr>
              <a:t>2023 год – 17 472 чел. </a:t>
            </a:r>
            <a:endParaRPr lang="en-US" b="1" kern="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C00000"/>
                </a:solidFill>
                <a:latin typeface="Calibri"/>
              </a:rPr>
              <a:t>2024</a:t>
            </a:r>
            <a:r>
              <a:rPr lang="ru-RU" b="1" kern="0" dirty="0">
                <a:solidFill>
                  <a:srgbClr val="C00000"/>
                </a:solidFill>
                <a:latin typeface="Calibri"/>
              </a:rPr>
              <a:t> год</a:t>
            </a:r>
            <a:r>
              <a:rPr lang="en-US" b="1" kern="0" dirty="0">
                <a:solidFill>
                  <a:srgbClr val="C00000"/>
                </a:solidFill>
                <a:latin typeface="Calibri"/>
              </a:rPr>
              <a:t> –</a:t>
            </a:r>
            <a:r>
              <a:rPr lang="ru-RU" b="1" kern="0" dirty="0">
                <a:solidFill>
                  <a:srgbClr val="C00000"/>
                </a:solidFill>
                <a:latin typeface="Calibri"/>
              </a:rPr>
              <a:t> 18 586 чел.*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solidFill>
                  <a:srgbClr val="C00000"/>
                </a:solidFill>
                <a:latin typeface="Calibri"/>
              </a:rPr>
              <a:t>*</a:t>
            </a:r>
            <a:r>
              <a:rPr lang="ru-RU" sz="900" b="1" kern="0" dirty="0">
                <a:solidFill>
                  <a:srgbClr val="C00000"/>
                </a:solidFill>
                <a:latin typeface="Calibri"/>
              </a:rPr>
              <a:t>планируемый объем КЦП</a:t>
            </a:r>
            <a:r>
              <a:rPr lang="en-US" sz="1100" b="1" kern="0" dirty="0">
                <a:solidFill>
                  <a:srgbClr val="C00000"/>
                </a:solidFill>
                <a:latin typeface="Calibri"/>
              </a:rPr>
              <a:t> </a:t>
            </a:r>
          </a:p>
        </p:txBody>
      </p:sp>
      <p:sp>
        <p:nvSpPr>
          <p:cNvPr id="42" name="TextBox 41">
            <a:extLst>
              <a:ext uri="{FF2B5EF4-FFF2-40B4-BE49-F238E27FC236}"/>
            </a:extLst>
          </p:cNvPr>
          <p:cNvSpPr txBox="1"/>
          <p:nvPr/>
        </p:nvSpPr>
        <p:spPr>
          <a:xfrm>
            <a:off x="2450921" y="1351429"/>
            <a:ext cx="259080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Calibri"/>
              </a:rPr>
              <a:t>Объем КЦП региона</a:t>
            </a:r>
          </a:p>
        </p:txBody>
      </p:sp>
      <p:graphicFrame>
        <p:nvGraphicFramePr>
          <p:cNvPr id="6146" name="Диаграмма 42"/>
          <p:cNvGraphicFramePr>
            <a:graphicFrameLocks/>
          </p:cNvGraphicFramePr>
          <p:nvPr/>
        </p:nvGraphicFramePr>
        <p:xfrm>
          <a:off x="-747713" y="3281363"/>
          <a:ext cx="4886326" cy="2286000"/>
        </p:xfrm>
        <a:graphic>
          <a:graphicData uri="http://schemas.openxmlformats.org/presentationml/2006/ole">
            <p:oleObj spid="_x0000_s6146" r:id="rId18" imgW="4889416" imgH="2286198" progId="Excel.Sheet.8">
              <p:embed/>
            </p:oleObj>
          </a:graphicData>
        </a:graphic>
      </p:graphicFrame>
      <p:sp>
        <p:nvSpPr>
          <p:cNvPr id="6157" name="Прямоугольник 43"/>
          <p:cNvSpPr>
            <a:spLocks noChangeArrowheads="1"/>
          </p:cNvSpPr>
          <p:nvPr/>
        </p:nvSpPr>
        <p:spPr bwMode="auto">
          <a:xfrm>
            <a:off x="233363" y="2830513"/>
            <a:ext cx="4241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solidFill>
                  <a:srgbClr val="C00000"/>
                </a:solidFill>
                <a:latin typeface="Calibri" pitchFamily="34" charset="0"/>
              </a:rPr>
              <a:t>Количество обучающихся,</a:t>
            </a:r>
          </a:p>
          <a:p>
            <a:pPr algn="ctr"/>
            <a:r>
              <a:rPr lang="ru-RU" sz="1600" b="1">
                <a:solidFill>
                  <a:srgbClr val="C00000"/>
                </a:solidFill>
                <a:latin typeface="Calibri" pitchFamily="34" charset="0"/>
              </a:rPr>
              <a:t>заключивших договоры о целевом обучении</a:t>
            </a:r>
          </a:p>
        </p:txBody>
      </p:sp>
      <p:graphicFrame>
        <p:nvGraphicFramePr>
          <p:cNvPr id="6147" name="Объект 2"/>
          <p:cNvGraphicFramePr>
            <a:graphicFrameLocks/>
          </p:cNvGraphicFramePr>
          <p:nvPr/>
        </p:nvGraphicFramePr>
        <p:xfrm>
          <a:off x="6513513" y="1509713"/>
          <a:ext cx="3541712" cy="2106612"/>
        </p:xfrm>
        <a:graphic>
          <a:graphicData uri="http://schemas.openxmlformats.org/presentationml/2006/ole">
            <p:oleObj spid="_x0000_s6147" r:id="rId19" imgW="3542083" imgH="2103302" progId="Excel.Sheet.8">
              <p:embed/>
            </p:oleObj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5662613" y="2336800"/>
            <a:ext cx="1674812" cy="306388"/>
          </a:xfrm>
          <a:prstGeom prst="rect">
            <a:avLst/>
          </a:prstGeom>
          <a:ln w="38100" cmpd="dbl">
            <a:solidFill>
              <a:srgbClr val="C0000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spc="-150" dirty="0">
                <a:solidFill>
                  <a:srgbClr val="C00000"/>
                </a:solidFill>
                <a:latin typeface="Calibri"/>
              </a:rPr>
              <a:t>Кол-во предприятий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5257800" y="1752600"/>
            <a:ext cx="2317750" cy="523875"/>
          </a:xfrm>
          <a:prstGeom prst="rect">
            <a:avLst/>
          </a:prstGeom>
          <a:ln w="38100" cmpd="dbl">
            <a:solidFill>
              <a:srgbClr val="002060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spc="-100" dirty="0">
                <a:solidFill>
                  <a:srgbClr val="002060"/>
                </a:solidFill>
                <a:latin typeface="Calibri"/>
              </a:rPr>
              <a:t>Кол-во студентов, вовлечённых в дуальное обучения</a:t>
            </a:r>
          </a:p>
        </p:txBody>
      </p:sp>
      <p:sp>
        <p:nvSpPr>
          <p:cNvPr id="54" name="TextBox 53">
            <a:extLst>
              <a:ext uri="{FF2B5EF4-FFF2-40B4-BE49-F238E27FC236}"/>
            </a:extLst>
          </p:cNvPr>
          <p:cNvSpPr txBox="1"/>
          <p:nvPr/>
        </p:nvSpPr>
        <p:spPr>
          <a:xfrm>
            <a:off x="6124938" y="1303439"/>
            <a:ext cx="420302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C00000"/>
                </a:solidFill>
                <a:latin typeface="Calibri"/>
              </a:rPr>
              <a:t>Развитие дуального обучения</a:t>
            </a:r>
          </a:p>
        </p:txBody>
      </p:sp>
      <p:pic>
        <p:nvPicPr>
          <p:cNvPr id="6161" name="Picture 2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395788" y="3930650"/>
            <a:ext cx="40417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240713" y="3941763"/>
            <a:ext cx="40417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Рисунок 56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853113" y="4405313"/>
            <a:ext cx="17605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0131425" y="4462463"/>
            <a:ext cx="1897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2" descr="D:\Отделение\Логотип ПГК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084763" y="4354513"/>
            <a:ext cx="49053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7486650" y="3605213"/>
            <a:ext cx="9255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год</a:t>
            </a:r>
          </a:p>
        </p:txBody>
      </p:sp>
      <p:sp>
        <p:nvSpPr>
          <p:cNvPr id="6167" name="Прямоугольник 60"/>
          <p:cNvSpPr>
            <a:spLocks noChangeArrowheads="1"/>
          </p:cNvSpPr>
          <p:nvPr/>
        </p:nvSpPr>
        <p:spPr bwMode="auto">
          <a:xfrm>
            <a:off x="9710738" y="4462463"/>
            <a:ext cx="4302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9" tIns="34289" rIns="68579" bIns="34289">
            <a:spAutoFit/>
          </a:bodyPr>
          <a:lstStyle/>
          <a:p>
            <a:pPr algn="ctr"/>
            <a:r>
              <a:rPr lang="ru-RU" b="1">
                <a:solidFill>
                  <a:srgbClr val="376092"/>
                </a:solidFill>
              </a:rPr>
              <a:t>+</a:t>
            </a:r>
          </a:p>
        </p:txBody>
      </p:sp>
      <p:pic>
        <p:nvPicPr>
          <p:cNvPr id="6168" name="Рисунок 61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633913" y="5724525"/>
            <a:ext cx="10890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Прямоугольник 62"/>
          <p:cNvSpPr/>
          <p:nvPr/>
        </p:nvSpPr>
        <p:spPr>
          <a:xfrm>
            <a:off x="4116388" y="5199063"/>
            <a:ext cx="4308475" cy="612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Образовательно-производственный центр (кластер)строительно-энергетической отрасли Самарской области</a:t>
            </a:r>
          </a:p>
        </p:txBody>
      </p:sp>
      <p:pic>
        <p:nvPicPr>
          <p:cNvPr id="6170" name="Picture 28" descr="https://s2.stc.all.kpcdn.net/best/samara/vuzi_pfo/images/tild3836-3830-4166-a334-386337636439__noroot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594725" y="4518025"/>
            <a:ext cx="11160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1" name="Прямоугольник 64"/>
          <p:cNvSpPr>
            <a:spLocks noChangeArrowheads="1"/>
          </p:cNvSpPr>
          <p:nvPr/>
        </p:nvSpPr>
        <p:spPr bwMode="auto">
          <a:xfrm>
            <a:off x="5741988" y="5734050"/>
            <a:ext cx="4318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9" tIns="34289" rIns="68579" bIns="34289">
            <a:spAutoFit/>
          </a:bodyPr>
          <a:lstStyle/>
          <a:p>
            <a:pPr algn="ctr"/>
            <a:r>
              <a:rPr lang="ru-RU" b="1">
                <a:solidFill>
                  <a:srgbClr val="376092"/>
                </a:solidFill>
              </a:rPr>
              <a:t>+</a:t>
            </a:r>
          </a:p>
        </p:txBody>
      </p:sp>
      <p:pic>
        <p:nvPicPr>
          <p:cNvPr id="6172" name="Picture 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9453563" y="6238875"/>
            <a:ext cx="243205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Прямоугольник 66"/>
          <p:cNvSpPr/>
          <p:nvPr/>
        </p:nvSpPr>
        <p:spPr>
          <a:xfrm>
            <a:off x="5599113" y="6327775"/>
            <a:ext cx="4783137" cy="4365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Образовательный кластер СПО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отрасль «Педагогика»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9137650" y="5768975"/>
            <a:ext cx="2951163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spc="105" dirty="0">
                <a:solidFill>
                  <a:srgbClr val="2D2E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и Право»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8083550" y="5192713"/>
            <a:ext cx="4056063" cy="609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Образовательный кластер СПО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отрасль «Правоохранительная сфера </a:t>
            </a:r>
            <a:br>
              <a:rPr lang="ru-RU" sz="1400" b="1" spc="105" dirty="0">
                <a:solidFill>
                  <a:prstClr val="black"/>
                </a:solidFill>
                <a:latin typeface="Calibri"/>
              </a:rPr>
            </a:br>
            <a:r>
              <a:rPr lang="ru-RU" sz="1400" b="1" spc="105" dirty="0">
                <a:solidFill>
                  <a:prstClr val="black"/>
                </a:solidFill>
                <a:latin typeface="Calibri"/>
              </a:rPr>
              <a:t>и управление»</a:t>
            </a:r>
          </a:p>
        </p:txBody>
      </p:sp>
      <p:pic>
        <p:nvPicPr>
          <p:cNvPr id="70" name="Рисунок 69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5973763" y="5697538"/>
            <a:ext cx="1863725" cy="5080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6177" name="Рисунок 71"/>
          <p:cNvPicPr>
            <a:picLocks noChangeAspect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963025" y="5713413"/>
            <a:ext cx="590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8" name="Прямоугольник 72"/>
          <p:cNvSpPr>
            <a:spLocks noChangeArrowheads="1"/>
          </p:cNvSpPr>
          <p:nvPr/>
        </p:nvSpPr>
        <p:spPr bwMode="auto">
          <a:xfrm>
            <a:off x="5453063" y="4462463"/>
            <a:ext cx="4318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9" tIns="34289" rIns="68579" bIns="34289">
            <a:spAutoFit/>
          </a:bodyPr>
          <a:lstStyle/>
          <a:p>
            <a:pPr algn="ctr"/>
            <a:r>
              <a:rPr lang="ru-RU" b="1">
                <a:solidFill>
                  <a:srgbClr val="376092"/>
                </a:solidFill>
              </a:rPr>
              <a:t>+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527925" y="4814888"/>
            <a:ext cx="92551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год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969500" y="1546225"/>
            <a:ext cx="1927225" cy="16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Calibri"/>
              </a:rPr>
              <a:t>Занятость выпускников СПО по виду деятельности и полученным компетенциям: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Calibri"/>
              </a:rPr>
              <a:t>2022 год – 85,2%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rgbClr val="C00000"/>
                </a:solidFill>
                <a:latin typeface="Calibri"/>
              </a:rPr>
              <a:t>2023 год – 87,0% 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228600" y="1368425"/>
            <a:ext cx="2116138" cy="13223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Calibri"/>
              </a:rPr>
              <a:t>Доля выпускников 9-х классов, выбравших для продолжения обучения ОО СПО в 2023 году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C00000"/>
                </a:solidFill>
                <a:latin typeface="Calibri"/>
              </a:rPr>
              <a:t>6</a:t>
            </a:r>
            <a:r>
              <a:rPr lang="en-US" sz="2400" b="1" kern="0" dirty="0">
                <a:solidFill>
                  <a:srgbClr val="C00000"/>
                </a:solidFill>
                <a:latin typeface="Calibri"/>
              </a:rPr>
              <a:t>4,3</a:t>
            </a:r>
            <a:r>
              <a:rPr lang="ru-RU" sz="2400" b="1" kern="0" dirty="0">
                <a:solidFill>
                  <a:srgbClr val="C00000"/>
                </a:solidFill>
                <a:latin typeface="Calibri"/>
              </a:rPr>
              <a:t>%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242888" y="5303838"/>
            <a:ext cx="3503612" cy="1139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Calibri"/>
              </a:rPr>
              <a:t>С </a:t>
            </a:r>
            <a:r>
              <a:rPr lang="ru-RU" sz="1600" b="1" kern="0" dirty="0">
                <a:solidFill>
                  <a:prstClr val="black"/>
                </a:solidFill>
                <a:latin typeface="Calibri"/>
              </a:rPr>
              <a:t>2024 года </a:t>
            </a:r>
            <a:r>
              <a:rPr lang="ru-RU" b="1" kern="0" dirty="0">
                <a:solidFill>
                  <a:srgbClr val="C00000"/>
                </a:solidFill>
                <a:latin typeface="Calibri"/>
              </a:rPr>
              <a:t>785</a:t>
            </a:r>
            <a:r>
              <a:rPr lang="ru-RU" sz="1600" b="1" kern="0" dirty="0">
                <a:solidFill>
                  <a:prstClr val="black"/>
                </a:solidFill>
                <a:latin typeface="Calibri"/>
              </a:rPr>
              <a:t> студентов ОО СПО, работающих на </a:t>
            </a:r>
            <a:r>
              <a:rPr lang="ru-RU" b="1" kern="0" dirty="0">
                <a:solidFill>
                  <a:srgbClr val="C00000"/>
                </a:solidFill>
                <a:latin typeface="Calibri"/>
              </a:rPr>
              <a:t>46</a:t>
            </a:r>
            <a:r>
              <a:rPr lang="ru-RU" sz="1600" b="1" kern="0" dirty="0">
                <a:solidFill>
                  <a:prstClr val="black"/>
                </a:solidFill>
                <a:latin typeface="Calibri"/>
              </a:rPr>
              <a:t> предприятиях ОПК, получат дополнительную выплату в размере 5000 руб. в месяц</a:t>
            </a:r>
            <a:endParaRPr lang="ru-RU" sz="2400" b="1" kern="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object 5"/>
          <p:cNvGrpSpPr>
            <a:grpSpLocks/>
          </p:cNvGrpSpPr>
          <p:nvPr/>
        </p:nvGrpSpPr>
        <p:grpSpPr bwMode="auto">
          <a:xfrm>
            <a:off x="11280775" y="115888"/>
            <a:ext cx="595313" cy="652462"/>
            <a:chOff x="10298880" y="388382"/>
            <a:chExt cx="595630" cy="652145"/>
          </a:xfrm>
        </p:grpSpPr>
        <p:pic>
          <p:nvPicPr>
            <p:cNvPr id="1054" name="object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5" name="object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56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57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58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1059" name="object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0" name="object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1" name="object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2" name="object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3" name="object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4" name="object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" name="object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6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67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68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1069" name="object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0" name="object 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1" name="object 2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2" name="object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3" name="object 2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4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75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076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1077" name="object 2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78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1028" name="object 31"/>
          <p:cNvSpPr txBox="1">
            <a:spLocks noChangeArrowheads="1"/>
          </p:cNvSpPr>
          <p:nvPr/>
        </p:nvSpPr>
        <p:spPr bwMode="auto">
          <a:xfrm>
            <a:off x="9048750" y="404813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1029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30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334963" y="260350"/>
            <a:ext cx="8764587" cy="53181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Развитие дошкольного образования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258762" cy="207962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D1265ABB-9588-4D35-8D7B-D185866F4784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5" name="Таблица 3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52400" y="900113"/>
          <a:ext cx="6067476" cy="17642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5875">
                  <a:extLst>
                    <a:ext uri="{9D8B030D-6E8A-4147-A177-3AD203B41FA5}"/>
                  </a:extLst>
                </a:gridCol>
                <a:gridCol w="1371601">
                  <a:extLst>
                    <a:ext uri="{9D8B030D-6E8A-4147-A177-3AD203B41FA5}"/>
                  </a:extLst>
                </a:gridCol>
              </a:tblGrid>
              <a:tr h="6669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Показатель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 </a:t>
                      </a:r>
                      <a:r>
                        <a:rPr lang="ru-RU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529849"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Доступность дошкольного образования для детей в возрасте от 1,5 до 3 лет,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29849">
                <a:tc>
                  <a:txBody>
                    <a:bodyPr/>
                    <a:lstStyle/>
                    <a:p>
                      <a:pPr marL="108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Доступность дошкольного образования для детей в возрасте от 3 до 7 лет,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100%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047" name="Рисунок 39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6763" y="3306763"/>
            <a:ext cx="325913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615363" y="3335338"/>
            <a:ext cx="32766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09588" y="3306763"/>
            <a:ext cx="328453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50" name="Группа 42"/>
          <p:cNvGrpSpPr>
            <a:grpSpLocks/>
          </p:cNvGrpSpPr>
          <p:nvPr/>
        </p:nvGrpSpPr>
        <p:grpSpPr bwMode="auto">
          <a:xfrm>
            <a:off x="292100" y="5695950"/>
            <a:ext cx="11811000" cy="584200"/>
            <a:chOff x="152400" y="6186322"/>
            <a:chExt cx="11811000" cy="584775"/>
          </a:xfrm>
        </p:grpSpPr>
        <p:sp>
          <p:nvSpPr>
            <p:cNvPr id="1052" name="TextBox 43"/>
            <p:cNvSpPr txBox="1">
              <a:spLocks noChangeArrowheads="1"/>
            </p:cNvSpPr>
            <p:nvPr/>
          </p:nvSpPr>
          <p:spPr bwMode="auto">
            <a:xfrm>
              <a:off x="152400" y="6192499"/>
              <a:ext cx="7543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 b="1">
                  <a:solidFill>
                    <a:srgbClr val="0000CC"/>
                  </a:solidFill>
                  <a:latin typeface="Calibri" pitchFamily="34" charset="0"/>
                  <a:cs typeface="Calibri" pitchFamily="34" charset="0"/>
                </a:rPr>
                <a:t>Строительство детского сада № 332 на 240 мест в г.о. Самара</a:t>
              </a:r>
            </a:p>
          </p:txBody>
        </p:sp>
        <p:sp>
          <p:nvSpPr>
            <p:cNvPr id="1053" name="TextBox 46"/>
            <p:cNvSpPr txBox="1">
              <a:spLocks noChangeArrowheads="1"/>
            </p:cNvSpPr>
            <p:nvPr/>
          </p:nvSpPr>
          <p:spPr bwMode="auto">
            <a:xfrm>
              <a:off x="8052904" y="6186322"/>
              <a:ext cx="391049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 b="1">
                  <a:solidFill>
                    <a:srgbClr val="0000CC"/>
                  </a:solidFill>
                  <a:latin typeface="Calibri" pitchFamily="34" charset="0"/>
                  <a:cs typeface="Calibri" pitchFamily="34" charset="0"/>
                </a:rPr>
                <a:t>Возврат в систему  образования детского сада № 178 на 125 мест в г.о. Самара</a:t>
              </a:r>
            </a:p>
          </p:txBody>
        </p:sp>
      </p:grpSp>
      <p:sp>
        <p:nvSpPr>
          <p:cNvPr id="46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479425" y="2851150"/>
            <a:ext cx="11430000" cy="347663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1" lang="ru-RU" altLang="ru-RU" sz="20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Создание дополнительных мест в 2023 году</a:t>
            </a:r>
          </a:p>
        </p:txBody>
      </p:sp>
      <p:graphicFrame>
        <p:nvGraphicFramePr>
          <p:cNvPr id="1026" name="Диаграмма 6"/>
          <p:cNvGraphicFramePr>
            <a:graphicFrameLocks/>
          </p:cNvGraphicFramePr>
          <p:nvPr/>
        </p:nvGraphicFramePr>
        <p:xfrm>
          <a:off x="6169025" y="887413"/>
          <a:ext cx="5921375" cy="2220912"/>
        </p:xfrm>
        <a:graphic>
          <a:graphicData uri="http://schemas.openxmlformats.org/presentationml/2006/ole">
            <p:oleObj spid="_x0000_s1026" r:id="rId19" imgW="5919729" imgH="221913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98"/>
          <p:cNvPicPr>
            <a:picLocks noChangeAspect="1" noChangeArrowheads="1"/>
          </p:cNvPicPr>
          <p:nvPr/>
        </p:nvPicPr>
        <p:blipFill>
          <a:blip r:embed="rId3" cstate="print"/>
          <a:srcRect l="-1781"/>
          <a:stretch>
            <a:fillRect/>
          </a:stretch>
        </p:blipFill>
        <p:spPr bwMode="auto">
          <a:xfrm>
            <a:off x="-4683125" y="463550"/>
            <a:ext cx="8763000" cy="6215063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4" name="Полилиния: фигура 93">
            <a:extLst>
              <a:ext uri="{FF2B5EF4-FFF2-40B4-BE49-F238E27FC236}"/>
            </a:extLst>
          </p:cNvPr>
          <p:cNvSpPr/>
          <p:nvPr/>
        </p:nvSpPr>
        <p:spPr>
          <a:xfrm>
            <a:off x="-5938662" y="-620054"/>
            <a:ext cx="10045749" cy="7299150"/>
          </a:xfrm>
          <a:custGeom>
            <a:avLst/>
            <a:gdLst>
              <a:gd name="connsiteX0" fmla="*/ 4633354 w 9266708"/>
              <a:gd name="connsiteY0" fmla="*/ 0 h 6625043"/>
              <a:gd name="connsiteX1" fmla="*/ 9266708 w 9266708"/>
              <a:gd name="connsiteY1" fmla="*/ 6193787 h 6625043"/>
              <a:gd name="connsiteX2" fmla="*/ 9260679 w 9266708"/>
              <a:gd name="connsiteY2" fmla="*/ 6512519 h 6625043"/>
              <a:gd name="connsiteX3" fmla="*/ 9254278 w 9266708"/>
              <a:gd name="connsiteY3" fmla="*/ 6625043 h 6625043"/>
              <a:gd name="connsiteX4" fmla="*/ 12430 w 9266708"/>
              <a:gd name="connsiteY4" fmla="*/ 6625043 h 6625043"/>
              <a:gd name="connsiteX5" fmla="*/ 6029 w 9266708"/>
              <a:gd name="connsiteY5" fmla="*/ 6512519 h 6625043"/>
              <a:gd name="connsiteX6" fmla="*/ 0 w 9266708"/>
              <a:gd name="connsiteY6" fmla="*/ 6193787 h 6625043"/>
              <a:gd name="connsiteX7" fmla="*/ 4633354 w 9266708"/>
              <a:gd name="connsiteY7" fmla="*/ 0 h 662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66708" h="6625043">
                <a:moveTo>
                  <a:pt x="4633354" y="0"/>
                </a:moveTo>
                <a:cubicBezTo>
                  <a:pt x="7192285" y="0"/>
                  <a:pt x="9266708" y="2773053"/>
                  <a:pt x="9266708" y="6193787"/>
                </a:cubicBezTo>
                <a:cubicBezTo>
                  <a:pt x="9266708" y="6300685"/>
                  <a:pt x="9264682" y="6406951"/>
                  <a:pt x="9260679" y="6512519"/>
                </a:cubicBezTo>
                <a:lnTo>
                  <a:pt x="9254278" y="6625043"/>
                </a:lnTo>
                <a:lnTo>
                  <a:pt x="12430" y="6625043"/>
                </a:lnTo>
                <a:lnTo>
                  <a:pt x="6029" y="6512519"/>
                </a:lnTo>
                <a:cubicBezTo>
                  <a:pt x="2026" y="6406951"/>
                  <a:pt x="0" y="6300685"/>
                  <a:pt x="0" y="6193787"/>
                </a:cubicBezTo>
                <a:cubicBezTo>
                  <a:pt x="0" y="2773053"/>
                  <a:pt x="2074423" y="0"/>
                  <a:pt x="4633354" y="0"/>
                </a:cubicBezTo>
                <a:close/>
              </a:path>
            </a:pathLst>
          </a:custGeom>
          <a:gradFill>
            <a:gsLst>
              <a:gs pos="78000">
                <a:schemeClr val="bg1">
                  <a:alpha val="0"/>
                </a:schemeClr>
              </a:gs>
              <a:gs pos="100000">
                <a:srgbClr val="EFE2E0">
                  <a:alpha val="50000"/>
                </a:srgb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4" name="Прямоугольник 3">
            <a:extLst>
              <a:ext uri="{FF2B5EF4-FFF2-40B4-BE49-F238E27FC236}"/>
            </a:extLst>
          </p:cNvPr>
          <p:cNvSpPr/>
          <p:nvPr/>
        </p:nvSpPr>
        <p:spPr>
          <a:xfrm>
            <a:off x="2212975" y="76200"/>
            <a:ext cx="9979025" cy="6731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rgbClr val="4D0D1A">
                  <a:lumMod val="10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/>
          </a:p>
        </p:txBody>
      </p:sp>
      <p:sp>
        <p:nvSpPr>
          <p:cNvPr id="47111" name="Прямоугольник 4"/>
          <p:cNvSpPr>
            <a:spLocks noChangeArrowheads="1"/>
          </p:cNvSpPr>
          <p:nvPr/>
        </p:nvSpPr>
        <p:spPr bwMode="auto">
          <a:xfrm>
            <a:off x="3700463" y="182563"/>
            <a:ext cx="93313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ДОСТИЖЕНИЯ ОТРАСЛИ ОБРАЗОВАНИЯ В 2023 ГОДУ</a:t>
            </a:r>
          </a:p>
        </p:txBody>
      </p:sp>
      <p:pic>
        <p:nvPicPr>
          <p:cNvPr id="47112" name="Рисунок 5"/>
          <p:cNvPicPr>
            <a:picLocks noChangeAspect="1"/>
          </p:cNvPicPr>
          <p:nvPr/>
        </p:nvPicPr>
        <p:blipFill>
          <a:blip r:embed="rId4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2068513" y="-212725"/>
            <a:ext cx="1627187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>
            <a:extLst>
              <a:ext uri="{FF2B5EF4-FFF2-40B4-BE49-F238E27FC236}"/>
            </a:extLst>
          </p:cNvPr>
          <p:cNvCxnSpPr/>
          <p:nvPr/>
        </p:nvCxnSpPr>
        <p:spPr>
          <a:xfrm>
            <a:off x="3652838" y="163513"/>
            <a:ext cx="0" cy="49847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Овал 110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2747963" y="1954213"/>
            <a:ext cx="1027112" cy="1028700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5 место</a:t>
            </a:r>
          </a:p>
        </p:txBody>
      </p:sp>
      <p:sp>
        <p:nvSpPr>
          <p:cNvPr id="112" name="Овал 111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2141538" y="892175"/>
            <a:ext cx="1063625" cy="1062038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место</a:t>
            </a:r>
          </a:p>
        </p:txBody>
      </p:sp>
      <p:sp>
        <p:nvSpPr>
          <p:cNvPr id="113" name="Овал 112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398838" y="4157663"/>
            <a:ext cx="1050925" cy="1049337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9 место</a:t>
            </a:r>
          </a:p>
        </p:txBody>
      </p:sp>
      <p:sp>
        <p:nvSpPr>
          <p:cNvPr id="47117" name="TextBox 113"/>
          <p:cNvSpPr txBox="1">
            <a:spLocks noChangeArrowheads="1"/>
          </p:cNvSpPr>
          <p:nvPr/>
        </p:nvSpPr>
        <p:spPr bwMode="auto">
          <a:xfrm>
            <a:off x="3260725" y="1076325"/>
            <a:ext cx="8404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в</a:t>
            </a:r>
            <a:r>
              <a:rPr lang="en-GB" altLang="ru-RU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Приволжском федеральном округе по достижению показателя </a:t>
            </a:r>
          </a:p>
          <a:p>
            <a:pPr algn="just"/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«Уровень образования»  (8 место в РФ по итогам 2022 года)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7118" name="Прямоугольник 8"/>
          <p:cNvSpPr>
            <a:spLocks noChangeArrowheads="1"/>
          </p:cNvSpPr>
          <p:nvPr/>
        </p:nvSpPr>
        <p:spPr bwMode="auto">
          <a:xfrm>
            <a:off x="3870325" y="2155825"/>
            <a:ext cx="7808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в рейтинге субъектов РФ по итогам мотивирующего мониторинга Минпросвещения</a:t>
            </a:r>
          </a:p>
        </p:txBody>
      </p:sp>
      <p:sp>
        <p:nvSpPr>
          <p:cNvPr id="116" name="Овал 115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154363" y="3079750"/>
            <a:ext cx="1008062" cy="1008063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6 место</a:t>
            </a:r>
          </a:p>
        </p:txBody>
      </p:sp>
      <p:sp>
        <p:nvSpPr>
          <p:cNvPr id="47120" name="Прямоугольник 17"/>
          <p:cNvSpPr>
            <a:spLocks noChangeArrowheads="1"/>
          </p:cNvSpPr>
          <p:nvPr/>
        </p:nvSpPr>
        <p:spPr bwMode="auto">
          <a:xfrm>
            <a:off x="4100513" y="3365500"/>
            <a:ext cx="7578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в РФ по результативности участия во всероссийском конкурсе научно- технологических проектов «Большие вызовы»</a:t>
            </a:r>
          </a:p>
        </p:txBody>
      </p:sp>
      <p:sp>
        <p:nvSpPr>
          <p:cNvPr id="47121" name="Прямоугольник 19"/>
          <p:cNvSpPr>
            <a:spLocks noChangeArrowheads="1"/>
          </p:cNvSpPr>
          <p:nvPr/>
        </p:nvSpPr>
        <p:spPr bwMode="auto">
          <a:xfrm>
            <a:off x="4387850" y="4359275"/>
            <a:ext cx="7351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b="1">
                <a:solidFill>
                  <a:srgbClr val="000000"/>
                </a:solidFill>
                <a:latin typeface="Calibri" pitchFamily="34" charset="0"/>
              </a:rPr>
              <a:t>в РФ по итогам участия во всероссийском конкурсе «Большая перемена»</a:t>
            </a:r>
          </a:p>
        </p:txBody>
      </p:sp>
      <p:sp>
        <p:nvSpPr>
          <p:cNvPr id="45" name="Овал 44">
            <a:extLst>
              <a:ext uri="{FF2B5EF4-FFF2-40B4-BE49-F238E27FC236}"/>
            </a:extLst>
          </p:cNvPr>
          <p:cNvSpPr>
            <a:spLocks noChangeAspect="1"/>
          </p:cNvSpPr>
          <p:nvPr/>
        </p:nvSpPr>
        <p:spPr>
          <a:xfrm>
            <a:off x="3573463" y="5340350"/>
            <a:ext cx="1012825" cy="1011238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/>
              <a:t>В ТОП</a:t>
            </a:r>
          </a:p>
        </p:txBody>
      </p:sp>
      <p:sp>
        <p:nvSpPr>
          <p:cNvPr id="47123" name="Прямоугольник 1"/>
          <p:cNvSpPr>
            <a:spLocks noChangeArrowheads="1"/>
          </p:cNvSpPr>
          <p:nvPr/>
        </p:nvSpPr>
        <p:spPr bwMode="auto">
          <a:xfrm>
            <a:off x="4586288" y="5637213"/>
            <a:ext cx="72580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результативных регионов по уровню развития функциональной  грамотности  обучающихся</a:t>
            </a:r>
          </a:p>
        </p:txBody>
      </p:sp>
      <p:sp>
        <p:nvSpPr>
          <p:cNvPr id="19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C13EF0BB-81E5-441F-8845-CF0F0BF03C15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ChangeArrowheads="1"/>
          </p:cNvSpPr>
          <p:nvPr/>
        </p:nvSpPr>
        <p:spPr bwMode="auto">
          <a:xfrm>
            <a:off x="1666875" y="3000375"/>
            <a:ext cx="9779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altLang="ru-RU" sz="6600" b="1" i="1">
                <a:solidFill>
                  <a:schemeClr val="hlink"/>
                </a:solidFill>
              </a:rPr>
              <a:t>ИТОГИ</a:t>
            </a:r>
            <a:r>
              <a:rPr lang="ru-RU" altLang="ru-RU" sz="6600" b="1">
                <a:solidFill>
                  <a:schemeClr val="hlink"/>
                </a:solidFill>
                <a:latin typeface="Monotype Corsiva" pitchFamily="66" charset="0"/>
              </a:rPr>
              <a:t> работы  в 2023  году</a:t>
            </a:r>
          </a:p>
          <a:p>
            <a:pPr algn="ctr"/>
            <a:r>
              <a:rPr lang="ru-RU" altLang="ru-RU" sz="4400" b="1">
                <a:solidFill>
                  <a:schemeClr val="hlink"/>
                </a:solidFill>
                <a:latin typeface="Monotype Corsiva" pitchFamily="66" charset="0"/>
              </a:rPr>
              <a:t>ГБОУ  СОШ  «ОЦ» </a:t>
            </a:r>
          </a:p>
          <a:p>
            <a:pPr algn="ctr"/>
            <a:r>
              <a:rPr lang="ru-RU" altLang="ru-RU" sz="4400" b="1">
                <a:solidFill>
                  <a:schemeClr val="hlink"/>
                </a:solidFill>
                <a:latin typeface="Monotype Corsiva" pitchFamily="66" charset="0"/>
              </a:rPr>
              <a:t>с.Тимашево</a:t>
            </a:r>
          </a:p>
        </p:txBody>
      </p:sp>
      <p:pic>
        <p:nvPicPr>
          <p:cNvPr id="48131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9213" y="5143500"/>
            <a:ext cx="19827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79376" y="188639"/>
            <a:ext cx="2592288" cy="2058583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 cstate="print"/>
          <a:srcRect/>
          <a:stretch/>
        </p:blipFill>
        <p:spPr>
          <a:xfrm>
            <a:off x="4595813" y="1052513"/>
            <a:ext cx="7596187" cy="498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Овальная выноска 24"/>
          <p:cNvSpPr/>
          <p:nvPr/>
        </p:nvSpPr>
        <p:spPr>
          <a:xfrm>
            <a:off x="1200150" y="2708275"/>
            <a:ext cx="2035175" cy="936625"/>
          </a:xfrm>
          <a:prstGeom prst="wedgeEllipseCallout">
            <a:avLst>
              <a:gd name="adj1" fmla="val 110079"/>
              <a:gd name="adj2" fmla="val -8577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i="1">
                <a:solidFill>
                  <a:srgbClr val="A9432B"/>
                </a:solidFill>
                <a:cs typeface="Times New Roman" pitchFamily="18" charset="0"/>
              </a:rPr>
              <a:t>35 лет</a:t>
            </a:r>
            <a:endParaRPr lang="ru-RU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0181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263525" y="4005263"/>
            <a:ext cx="4176713" cy="2039937"/>
          </a:xfrm>
        </p:spPr>
        <p:txBody>
          <a:bodyPr/>
          <a:lstStyle/>
          <a:p>
            <a:pPr marL="63500" algn="ctr"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Год постройки – 1988 г. </a:t>
            </a:r>
          </a:p>
          <a:p>
            <a:pPr marL="63500" algn="ctr"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Текущий ремонт – 2023 г.</a:t>
            </a:r>
          </a:p>
          <a:p>
            <a:pPr marL="63500" algn="ctr"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Капитальный ремонт – э</a:t>
            </a:r>
            <a:r>
              <a:rPr lang="ru-RU" sz="2000" b="1" smtClean="0">
                <a:solidFill>
                  <a:srgbClr val="0432FF"/>
                </a:solidFill>
                <a:latin typeface="Times New Roman" pitchFamily="18" charset="0"/>
                <a:cs typeface="Calibri" pitchFamily="34" charset="0"/>
              </a:rPr>
              <a:t>лектричество и  вода 2016-2017г., </a:t>
            </a:r>
          </a:p>
          <a:p>
            <a:pPr marL="63500" algn="ctr"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432FF"/>
                </a:solidFill>
                <a:latin typeface="Times New Roman" pitchFamily="18" charset="0"/>
                <a:cs typeface="Calibri" pitchFamily="34" charset="0"/>
              </a:rPr>
              <a:t>замена окон, отопления -2018-2019г.</a:t>
            </a:r>
          </a:p>
          <a:p>
            <a:pPr marL="63500" algn="ctr" eaLnBrk="1" hangingPunct="1">
              <a:lnSpc>
                <a:spcPct val="90000"/>
              </a:lnSpc>
            </a:pPr>
            <a:endParaRPr lang="ru-RU" sz="2000" b="1" smtClean="0">
              <a:solidFill>
                <a:srgbClr val="0432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0" eaLnBrk="1" hangingPunct="1">
              <a:lnSpc>
                <a:spcPct val="90000"/>
              </a:lnSpc>
            </a:pPr>
            <a:endParaRPr lang="ru-RU" sz="2000" smtClean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191344" y="188640"/>
            <a:ext cx="2808312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3" name="Рисунок 2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9613" y="1268413"/>
            <a:ext cx="76723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Прямоугольник 31"/>
          <p:cNvSpPr>
            <a:spLocks noChangeArrowheads="1"/>
          </p:cNvSpPr>
          <p:nvPr/>
        </p:nvSpPr>
        <p:spPr bwMode="auto">
          <a:xfrm>
            <a:off x="119063" y="4292600"/>
            <a:ext cx="46085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Год постройки – 1978 г. </a:t>
            </a:r>
          </a:p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Текущий ремонт – 2023 г.</a:t>
            </a:r>
          </a:p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Капитальный ремонт – 2011 г. </a:t>
            </a:r>
          </a:p>
        </p:txBody>
      </p:sp>
      <p:sp>
        <p:nvSpPr>
          <p:cNvPr id="33" name="Овальная выноска 32"/>
          <p:cNvSpPr/>
          <p:nvPr/>
        </p:nvSpPr>
        <p:spPr>
          <a:xfrm>
            <a:off x="1631950" y="2565400"/>
            <a:ext cx="1747838" cy="935038"/>
          </a:xfrm>
          <a:prstGeom prst="wedgeEllipseCallout">
            <a:avLst>
              <a:gd name="adj1" fmla="val 110079"/>
              <a:gd name="adj2" fmla="val -85776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i="1">
                <a:solidFill>
                  <a:srgbClr val="A9432B"/>
                </a:solidFill>
                <a:cs typeface="Times New Roman" pitchFamily="18" charset="0"/>
              </a:rPr>
              <a:t>45 лет</a:t>
            </a:r>
            <a:endParaRPr lang="ru-RU" sz="2000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119063" y="4508500"/>
            <a:ext cx="4681537" cy="1752600"/>
          </a:xfrm>
        </p:spPr>
        <p:txBody>
          <a:bodyPr/>
          <a:lstStyle/>
          <a:p>
            <a:pPr marL="63500" algn="ctr" eaLnBrk="1" hangingPunct="1"/>
            <a:r>
              <a:rPr lang="ru-RU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Год постройки – 1960 г. </a:t>
            </a:r>
          </a:p>
          <a:p>
            <a:pPr marL="63500" algn="ctr" eaLnBrk="1" hangingPunct="1"/>
            <a:r>
              <a:rPr lang="ru-RU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Текущий ремонт – 2023 г.</a:t>
            </a:r>
          </a:p>
          <a:p>
            <a:pPr marL="63500" algn="ctr" eaLnBrk="1" hangingPunct="1"/>
            <a:r>
              <a:rPr lang="ru-RU" b="1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Капитальный ремонт – 2012 г. (реконструкция)</a:t>
            </a:r>
          </a:p>
          <a:p>
            <a:pPr marL="63500" eaLnBrk="1" hangingPunct="1"/>
            <a:endParaRPr lang="ru-RU" smtClean="0"/>
          </a:p>
        </p:txBody>
      </p:sp>
      <p:pic>
        <p:nvPicPr>
          <p:cNvPr id="52227" name="Рисунок 4" descr="Золотой ключик (2)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0" y="836613"/>
            <a:ext cx="7008813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Рисунок 8" descr="imag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788" y="404813"/>
            <a:ext cx="3311525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0" y="3900488"/>
            <a:ext cx="4151313" cy="2481262"/>
          </a:xfrm>
        </p:spPr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800" b="1" dirty="0" smtClean="0">
              <a:solidFill>
                <a:srgbClr val="0432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b="1" dirty="0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Год постройки – 1917 г.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b="1" dirty="0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Текущий ремонт   - 2023 г.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b="1" dirty="0" smtClean="0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Капитальный ремонт – 2015 г. (реконструкция)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53251" name="Рисунок 6" descr="Рябинка.jpg"/>
          <p:cNvPicPr>
            <a:picLocks noChangeAspect="1"/>
          </p:cNvPicPr>
          <p:nvPr/>
        </p:nvPicPr>
        <p:blipFill>
          <a:blip r:embed="rId3" cstate="print">
            <a:lum bright="30000" contrast="20000"/>
          </a:blip>
          <a:srcRect/>
          <a:stretch>
            <a:fillRect/>
          </a:stretch>
        </p:blipFill>
        <p:spPr bwMode="auto">
          <a:xfrm>
            <a:off x="4325938" y="1125538"/>
            <a:ext cx="7866062" cy="501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Рисунок 7" descr="Рябинка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2663" y="260350"/>
            <a:ext cx="307022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Прямоугольник 12"/>
          <p:cNvSpPr>
            <a:spLocks noChangeArrowheads="1"/>
          </p:cNvSpPr>
          <p:nvPr/>
        </p:nvSpPr>
        <p:spPr bwMode="auto">
          <a:xfrm>
            <a:off x="119063" y="4149725"/>
            <a:ext cx="51847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Год постройки – 1969 г. </a:t>
            </a:r>
          </a:p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Текущий ремонт   -  2023 г.</a:t>
            </a:r>
          </a:p>
          <a:p>
            <a:pPr algn="ctr"/>
            <a:r>
              <a:rPr lang="ru-RU" sz="2800" b="1">
                <a:solidFill>
                  <a:srgbClr val="0432FF"/>
                </a:solidFill>
                <a:latin typeface="Times New Roman" pitchFamily="18" charset="0"/>
                <a:cs typeface="Times New Roman" pitchFamily="18" charset="0"/>
              </a:rPr>
              <a:t>Капитальный ремонт – 2018 г. </a:t>
            </a:r>
          </a:p>
        </p:txBody>
      </p:sp>
      <p:pic>
        <p:nvPicPr>
          <p:cNvPr id="40961" name="Picture 1" descr="C:\Users\PC\Desktop\Малышок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3392" y="548680"/>
            <a:ext cx="3810000" cy="2286000"/>
          </a:xfrm>
          <a:prstGeom prst="ellipse">
            <a:avLst/>
          </a:prstGeom>
          <a:noFill/>
        </p:spPr>
      </p:pic>
      <p:pic>
        <p:nvPicPr>
          <p:cNvPr id="54276" name="Рисунок 14" descr="Малышок  — копия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0338" y="1125538"/>
            <a:ext cx="6951662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6500" y="3860800"/>
            <a:ext cx="6711950" cy="4857750"/>
          </a:xfrm>
        </p:spPr>
        <p:txBody>
          <a:bodyPr/>
          <a:lstStyle/>
          <a:p>
            <a:pPr marL="285750" indent="-285750" eaLnBrk="1" hangingPunct="1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4B5064"/>
                </a:solidFill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Дошкольное образование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Районный фестиваль-конкурс «Призвание», посвящённый 95-летию  района  Году педагога и наставника. Лауреаты </a:t>
            </a:r>
            <a:r>
              <a:rPr lang="en-US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 степени -2 педагога;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Окружной открытый конкурс профессионального мастерства с Международным участием (в рамках сотрудничества с САШ ЮНЕСКО) для педагогов ДОО «Профи+», </a:t>
            </a:r>
            <a:r>
              <a:rPr lang="en-US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место, 6 педагогов;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ru-RU" sz="1600" b="1" smtClean="0">
                <a:solidFill>
                  <a:srgbClr val="4B5064"/>
                </a:solidFill>
                <a:latin typeface="Times New Roman" pitchFamily="18" charset="0"/>
                <a:cs typeface="Times New Roman" pitchFamily="18" charset="0"/>
              </a:rPr>
              <a:t>Международные фестивали  Диплом гран-при, Лауреаты 1 степени  -5 педагогов.</a:t>
            </a:r>
          </a:p>
          <a:p>
            <a:pPr marL="285750" indent="-285750" eaLnBrk="1" hangingPunct="1"/>
            <a:r>
              <a:rPr lang="ru-RU" smtClean="0"/>
              <a:t> </a:t>
            </a:r>
          </a:p>
          <a:p>
            <a:pPr marL="285750" indent="-285750" eaLnBrk="1" hangingPunct="1"/>
            <a:r>
              <a:rPr lang="ru-RU" smtClean="0"/>
              <a:t> </a:t>
            </a:r>
          </a:p>
          <a:p>
            <a:pPr marL="285750" indent="-285750" eaLnBrk="1" hangingPunct="1"/>
            <a:endParaRPr lang="ru-RU" smtClean="0"/>
          </a:p>
        </p:txBody>
      </p:sp>
      <p:sp>
        <p:nvSpPr>
          <p:cNvPr id="8" name="Овал 7"/>
          <p:cNvSpPr/>
          <p:nvPr/>
        </p:nvSpPr>
        <p:spPr>
          <a:xfrm>
            <a:off x="4583113" y="0"/>
            <a:ext cx="1600200" cy="10271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9" name="Овал 8"/>
          <p:cNvSpPr/>
          <p:nvPr/>
        </p:nvSpPr>
        <p:spPr>
          <a:xfrm>
            <a:off x="4079875" y="2276475"/>
            <a:ext cx="1536700" cy="1066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10" name="Овал 9"/>
          <p:cNvSpPr/>
          <p:nvPr/>
        </p:nvSpPr>
        <p:spPr>
          <a:xfrm>
            <a:off x="5664200" y="2205038"/>
            <a:ext cx="1681163" cy="11398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11" name="Овал 10"/>
          <p:cNvSpPr/>
          <p:nvPr/>
        </p:nvSpPr>
        <p:spPr>
          <a:xfrm>
            <a:off x="4079875" y="1052513"/>
            <a:ext cx="1544638" cy="104933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55303" name="Прямоугольник 11"/>
          <p:cNvSpPr>
            <a:spLocks noChangeArrowheads="1"/>
          </p:cNvSpPr>
          <p:nvPr/>
        </p:nvSpPr>
        <p:spPr bwMode="auto">
          <a:xfrm>
            <a:off x="5591175" y="2420938"/>
            <a:ext cx="1911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Жидкова Н.В. 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55304" name="Прямоугольник 12"/>
          <p:cNvSpPr>
            <a:spLocks noChangeArrowheads="1"/>
          </p:cNvSpPr>
          <p:nvPr/>
        </p:nvSpPr>
        <p:spPr bwMode="auto">
          <a:xfrm>
            <a:off x="3863975" y="1341438"/>
            <a:ext cx="20526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Джакимова </a:t>
            </a:r>
          </a:p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Е.Т.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55305" name="Прямоугольник 13"/>
          <p:cNvSpPr>
            <a:spLocks noChangeArrowheads="1"/>
          </p:cNvSpPr>
          <p:nvPr/>
        </p:nvSpPr>
        <p:spPr bwMode="auto">
          <a:xfrm>
            <a:off x="4511675" y="260350"/>
            <a:ext cx="205581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Зубеева </a:t>
            </a:r>
          </a:p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А.А</a:t>
            </a:r>
            <a:r>
              <a:rPr lang="ru-RU" b="1" i="1">
                <a:solidFill>
                  <a:srgbClr val="A9432B"/>
                </a:solidFill>
                <a:cs typeface="Times New Roman" pitchFamily="18" charset="0"/>
              </a:rPr>
              <a:t>.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5306" name="Прямоугольник 14"/>
          <p:cNvSpPr>
            <a:spLocks noChangeArrowheads="1"/>
          </p:cNvSpPr>
          <p:nvPr/>
        </p:nvSpPr>
        <p:spPr bwMode="auto">
          <a:xfrm>
            <a:off x="4008438" y="2492375"/>
            <a:ext cx="17859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Трофимова И.А.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808663" y="765175"/>
            <a:ext cx="1536700" cy="12144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55308" name="Прямоугольник 17"/>
          <p:cNvSpPr>
            <a:spLocks noChangeArrowheads="1"/>
          </p:cNvSpPr>
          <p:nvPr/>
        </p:nvSpPr>
        <p:spPr bwMode="auto">
          <a:xfrm>
            <a:off x="5808663" y="1125538"/>
            <a:ext cx="157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Пантюхова М.М.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616950" y="0"/>
            <a:ext cx="1536700" cy="1066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/>
          </a:p>
        </p:txBody>
      </p:sp>
      <p:sp>
        <p:nvSpPr>
          <p:cNvPr id="55310" name="Прямоугольник 19"/>
          <p:cNvSpPr>
            <a:spLocks noChangeArrowheads="1"/>
          </p:cNvSpPr>
          <p:nvPr/>
        </p:nvSpPr>
        <p:spPr bwMode="auto">
          <a:xfrm>
            <a:off x="8616950" y="333375"/>
            <a:ext cx="142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>
                <a:solidFill>
                  <a:srgbClr val="A9432B"/>
                </a:solidFill>
                <a:cs typeface="Times New Roman" pitchFamily="18" charset="0"/>
              </a:rPr>
              <a:t>Воробьева Е.А.</a:t>
            </a:r>
            <a:endParaRPr lang="ru-RU" sz="1600">
              <a:solidFill>
                <a:srgbClr val="000000"/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191343" y="4149080"/>
            <a:ext cx="4775959" cy="245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312" name="Рисунок 2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5538"/>
            <a:ext cx="39497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5" cstate="print"/>
          <a:srcRect/>
          <a:stretch/>
        </p:blipFill>
        <p:spPr>
          <a:xfrm>
            <a:off x="7723188" y="1196975"/>
            <a:ext cx="4468812" cy="2492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0" y="0"/>
            <a:ext cx="2205312" cy="16899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10224952" y="116632"/>
            <a:ext cx="1967048" cy="1440160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4" descr="http://&amp;tcy;&amp;icy;&amp;mcy;-&amp;ocy;&amp;tscy;.&amp;rcy;&amp;fcy;/images/documenti/svedeniy_ob_organiz/osnovnii_sveden/struktura%20OC.png"/>
          <p:cNvSpPr>
            <a:spLocks noChangeAspect="1" noChangeArrowheads="1"/>
          </p:cNvSpPr>
          <p:nvPr/>
        </p:nvSpPr>
        <p:spPr bwMode="auto">
          <a:xfrm>
            <a:off x="5892800" y="3276600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6323" name="AutoShape 6" descr="http://&amp;tcy;&amp;icy;&amp;mcy;-&amp;ocy;&amp;tscy;.&amp;rcy;&amp;fcy;/images/documenti/svedeniy_ob_organiz/osnovnii_sveden/struktura%20OC.png"/>
          <p:cNvSpPr>
            <a:spLocks noChangeAspect="1" noChangeArrowheads="1"/>
          </p:cNvSpPr>
          <p:nvPr/>
        </p:nvSpPr>
        <p:spPr bwMode="auto">
          <a:xfrm>
            <a:off x="5892800" y="3276600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8" name="Рисунок 7" descr="IMG 7639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572853" y="1866642"/>
            <a:ext cx="2610607" cy="1567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9390663" y="1866642"/>
            <a:ext cx="2741749" cy="1539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53538" y="93892"/>
            <a:ext cx="2106025" cy="158237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12" name="Схема 11"/>
          <p:cNvGraphicFramePr/>
          <p:nvPr/>
        </p:nvGraphicFramePr>
        <p:xfrm>
          <a:off x="-833486" y="1890257"/>
          <a:ext cx="8001056" cy="4967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6573" y="1879658"/>
            <a:ext cx="1409696" cy="1146680"/>
          </a:xfrm>
          <a:prstGeom prst="ellipse">
            <a:avLst/>
          </a:prstGeom>
          <a:ln w="63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2" cstate="email"/>
          <a:srcRect/>
          <a:stretch/>
        </p:blipFill>
        <p:spPr>
          <a:xfrm>
            <a:off x="282299" y="4402697"/>
            <a:ext cx="1453971" cy="1099082"/>
          </a:xfrm>
          <a:prstGeom prst="ellipse">
            <a:avLst/>
          </a:prstGeom>
          <a:ln w="63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3" cstate="email"/>
          <a:srcRect/>
          <a:stretch/>
        </p:blipFill>
        <p:spPr>
          <a:xfrm flipH="1">
            <a:off x="242892" y="3104918"/>
            <a:ext cx="1440317" cy="1190818"/>
          </a:xfrm>
          <a:prstGeom prst="ellipse">
            <a:avLst/>
          </a:prstGeom>
          <a:ln w="63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4" cstate="email"/>
          <a:srcRect/>
          <a:stretch/>
        </p:blipFill>
        <p:spPr>
          <a:xfrm>
            <a:off x="335361" y="5592313"/>
            <a:ext cx="1347849" cy="1111821"/>
          </a:xfrm>
          <a:prstGeom prst="ellipse">
            <a:avLst/>
          </a:prstGeom>
          <a:ln w="63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5" cstate="email"/>
          <a:srcRect/>
          <a:stretch/>
        </p:blipFill>
        <p:spPr>
          <a:xfrm>
            <a:off x="6477098" y="3390907"/>
            <a:ext cx="2972092" cy="1801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/>
            </a:extLst>
          </a:blip>
          <a:srcRect/>
          <a:stretch/>
        </p:blipFill>
        <p:spPr>
          <a:xfrm>
            <a:off x="10292055" y="4880668"/>
            <a:ext cx="1495943" cy="1716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7" cstate="email"/>
          <a:srcRect/>
          <a:stretch/>
        </p:blipFill>
        <p:spPr>
          <a:xfrm>
            <a:off x="10057165" y="3340800"/>
            <a:ext cx="1965727" cy="161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8" cstate="email"/>
          <a:srcRect/>
          <a:stretch/>
        </p:blipFill>
        <p:spPr>
          <a:xfrm>
            <a:off x="6783891" y="5214800"/>
            <a:ext cx="1660779" cy="145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654591" y="5164913"/>
            <a:ext cx="1427543" cy="1427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35360" y="4077072"/>
            <a:ext cx="4704523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7199445" y="3571876"/>
            <a:ext cx="4992555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6712" y="0"/>
            <a:ext cx="3069467" cy="1800944"/>
          </a:xfrm>
          <a:prstGeom prst="ellipse">
            <a:avLst/>
          </a:prstGeom>
          <a:ln w="38100">
            <a:solidFill>
              <a:schemeClr val="accent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/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98662" y="1714489"/>
            <a:ext cx="4711454" cy="2286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/>
          <a:srcRect/>
          <a:stretch/>
        </p:blipFill>
        <p:spPr>
          <a:xfrm>
            <a:off x="5095868" y="4000504"/>
            <a:ext cx="2063643" cy="1691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7" name="Picture 7" descr="EihOgMrWsAAelxB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96132" y="928670"/>
            <a:ext cx="4587707" cy="26796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9" cstate="email"/>
          <a:srcRect/>
          <a:stretch/>
        </p:blipFill>
        <p:spPr>
          <a:xfrm>
            <a:off x="4952992" y="1785926"/>
            <a:ext cx="2340424" cy="154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object 5"/>
          <p:cNvGrpSpPr>
            <a:grpSpLocks/>
          </p:cNvGrpSpPr>
          <p:nvPr/>
        </p:nvGrpSpPr>
        <p:grpSpPr bwMode="auto">
          <a:xfrm>
            <a:off x="11293475" y="396875"/>
            <a:ext cx="595313" cy="650875"/>
            <a:chOff x="10298880" y="388382"/>
            <a:chExt cx="595630" cy="652145"/>
          </a:xfrm>
        </p:grpSpPr>
        <p:pic>
          <p:nvPicPr>
            <p:cNvPr id="2078" name="object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9" name="object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0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081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082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2083" name="object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4" name="object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5" name="object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6" name="object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7" name="object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8" name="object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9" name="object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0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091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092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2093" name="object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4" name="object 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5" name="object 2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6" name="object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7" name="object 2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8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099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100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2101" name="object 2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02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2052" name="object 31"/>
          <p:cNvSpPr txBox="1">
            <a:spLocks noChangeArrowheads="1"/>
          </p:cNvSpPr>
          <p:nvPr/>
        </p:nvSpPr>
        <p:spPr bwMode="auto">
          <a:xfrm>
            <a:off x="8991600" y="54292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2053" name="object 32"/>
          <p:cNvSpPr>
            <a:spLocks/>
          </p:cNvSpPr>
          <p:nvPr/>
        </p:nvSpPr>
        <p:spPr bwMode="auto">
          <a:xfrm>
            <a:off x="271463" y="1231900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54" name="object 33"/>
          <p:cNvSpPr>
            <a:spLocks/>
          </p:cNvSpPr>
          <p:nvPr/>
        </p:nvSpPr>
        <p:spPr bwMode="auto">
          <a:xfrm>
            <a:off x="336550" y="6629400"/>
            <a:ext cx="11342688" cy="0"/>
          </a:xfrm>
          <a:custGeom>
            <a:avLst/>
            <a:gdLst>
              <a:gd name="T0" fmla="*/ 0 w 11342370"/>
              <a:gd name="T1" fmla="*/ 11342512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801475" y="6519863"/>
            <a:ext cx="158750" cy="219075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F7EE566A-039C-4C31-9A80-B7F20084746F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kern="0" spc="5" dirty="0">
              <a:latin typeface="Bebas Neue Regular"/>
              <a:cs typeface="Bebas Neue Regular"/>
            </a:endParaRPr>
          </a:p>
        </p:txBody>
      </p:sp>
      <p:sp>
        <p:nvSpPr>
          <p:cNvPr id="2" name="Заголовок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0" y="188913"/>
            <a:ext cx="9031288" cy="1217612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>
              <a:defRPr sz="3400" b="1" i="0">
                <a:solidFill>
                  <a:srgbClr val="185292"/>
                </a:solidFill>
                <a:latin typeface="Bebas Neue Bold"/>
                <a:ea typeface="+mj-ea"/>
                <a:cs typeface="Bebas Neue Bold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Строительство объектов общего образования</a:t>
            </a:r>
          </a:p>
        </p:txBody>
      </p:sp>
      <p:graphicFrame>
        <p:nvGraphicFramePr>
          <p:cNvPr id="38" name="Таблица 2"/>
          <p:cNvGraphicFramePr>
            <a:graphicFrameLocks noGrp="1"/>
          </p:cNvGraphicFramePr>
          <p:nvPr/>
        </p:nvGraphicFramePr>
        <p:xfrm>
          <a:off x="228600" y="1592263"/>
          <a:ext cx="5136694" cy="3215376"/>
        </p:xfrm>
        <a:graphic>
          <a:graphicData uri="http://schemas.openxmlformats.org/drawingml/2006/table">
            <a:tbl>
              <a:tblPr/>
              <a:tblGrid>
                <a:gridCol w="4182736">
                  <a:extLst>
                    <a:ext uri="{9D8B030D-6E8A-4147-A177-3AD203B41FA5}"/>
                  </a:extLst>
                </a:gridCol>
                <a:gridCol w="953958">
                  <a:extLst>
                    <a:ext uri="{9D8B030D-6E8A-4147-A177-3AD203B41FA5}"/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sym typeface="Arial" charset="0"/>
                        </a:rPr>
                        <a:t>Объекты строительства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Количество мест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21748">
                <a:tc>
                  <a:txBody>
                    <a:bodyPr/>
                    <a:lstStyle>
                      <a:lvl1pPr defTabSz="684213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341313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682625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025525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366838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18240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2812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27384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1956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sym typeface="Arial" charset="0"/>
                        </a:rPr>
                        <a:t>2023 г.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школа,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г.о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Тольятти, Автозаводской район,</a:t>
                      </a:r>
                      <a:r>
                        <a:rPr kumimoji="0" lang="en-US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20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квартал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3-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ий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корпус школы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мкрн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«Южный город»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м.р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Волжский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sym typeface="Arial" charset="0"/>
                        </a:rPr>
                        <a:t>школа с. Тимофеевка Ставропольский район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3413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682625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025525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366838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18240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2812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27384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1956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sym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1600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450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79525">
                <a:tc>
                  <a:txBody>
                    <a:bodyPr/>
                    <a:lstStyle>
                      <a:lvl1pPr defTabSz="684213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341313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682625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025525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366838" defTabSz="6842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18240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2812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27384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195638" indent="1588" defTabSz="684213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2024 г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  г. Самара, жилой район «Волгарь», 14 квартал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  г. Самара,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мкр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«Крутые ключи», ул. Школьная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школа,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г.о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Тольятти, Автозаводской район,18 квартал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г.о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Самара, Октябрьский р-н,  ул. Лейтенанта Шмидта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г.о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Тольятти, 14-А квартал, ул. 40 лет Победы</a:t>
                      </a:r>
                    </a:p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школа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г.о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Сызрань, ул. К. Маркса.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341313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682625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025525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366838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18240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2812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27384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195638" indent="1588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425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675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675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1500</a:t>
                      </a:r>
                    </a:p>
                  </a:txBody>
                  <a:tcPr marL="91453" marR="91453" marT="45676" marB="4567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071" name="Прямоугольник 2"/>
          <p:cNvSpPr>
            <a:spLocks noChangeArrowheads="1"/>
          </p:cNvSpPr>
          <p:nvPr/>
        </p:nvSpPr>
        <p:spPr bwMode="auto">
          <a:xfrm>
            <a:off x="228600" y="1173163"/>
            <a:ext cx="50228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79" tIns="34289" rIns="68579" bIns="34289">
            <a:spAutoFit/>
          </a:bodyPr>
          <a:lstStyle/>
          <a:p>
            <a:pPr algn="ctr" defTabSz="912813">
              <a:lnSpc>
                <a:spcPct val="114000"/>
              </a:lnSpc>
              <a:spcAft>
                <a:spcPts val="600"/>
              </a:spcAft>
            </a:pPr>
            <a:r>
              <a:rPr lang="ru-RU" altLang="ru-RU" sz="2000" b="1">
                <a:solidFill>
                  <a:srgbClr val="C00000"/>
                </a:solidFill>
                <a:latin typeface="Calibri" pitchFamily="34" charset="0"/>
              </a:rPr>
              <a:t>Строительство объектов образования</a:t>
            </a:r>
          </a:p>
        </p:txBody>
      </p:sp>
      <p:graphicFrame>
        <p:nvGraphicFramePr>
          <p:cNvPr id="2050" name="Объект 1"/>
          <p:cNvGraphicFramePr>
            <a:graphicFrameLocks/>
          </p:cNvGraphicFramePr>
          <p:nvPr/>
        </p:nvGraphicFramePr>
        <p:xfrm>
          <a:off x="5588000" y="1328738"/>
          <a:ext cx="6343650" cy="2760662"/>
        </p:xfrm>
        <a:graphic>
          <a:graphicData uri="http://schemas.openxmlformats.org/presentationml/2006/ole">
            <p:oleObj spid="_x0000_s2050" r:id="rId16" imgW="6340390" imgH="2761727" progId="Excel.Sheet.8">
              <p:embed/>
            </p:oleObj>
          </a:graphicData>
        </a:graphic>
      </p:graphicFrame>
      <p:sp>
        <p:nvSpPr>
          <p:cNvPr id="2072" name="Прямоугольник 36"/>
          <p:cNvSpPr>
            <a:spLocks noChangeArrowheads="1"/>
          </p:cNvSpPr>
          <p:nvPr/>
        </p:nvSpPr>
        <p:spPr bwMode="auto">
          <a:xfrm>
            <a:off x="8469313" y="5835650"/>
            <a:ext cx="3906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Школа на</a:t>
            </a:r>
            <a:r>
              <a:rPr lang="en-US" altLang="ru-RU" sz="1600" b="1">
                <a:latin typeface="Calibri" pitchFamily="34" charset="0"/>
                <a:cs typeface="Calibri" pitchFamily="34" charset="0"/>
              </a:rPr>
              <a:t> 1600 </a:t>
            </a:r>
            <a:r>
              <a:rPr lang="ru-RU" altLang="ru-RU" sz="1600" b="1">
                <a:latin typeface="Calibri" pitchFamily="34" charset="0"/>
                <a:cs typeface="Calibri" pitchFamily="34" charset="0"/>
              </a:rPr>
              <a:t>мест в г.о. Тольятти</a:t>
            </a:r>
          </a:p>
        </p:txBody>
      </p:sp>
      <p:sp>
        <p:nvSpPr>
          <p:cNvPr id="2073" name="Прямоугольник 40"/>
          <p:cNvSpPr>
            <a:spLocks noChangeArrowheads="1"/>
          </p:cNvSpPr>
          <p:nvPr/>
        </p:nvSpPr>
        <p:spPr bwMode="auto">
          <a:xfrm>
            <a:off x="714375" y="6321425"/>
            <a:ext cx="3386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Школа на 450 мест в с. Тимофеевка</a:t>
            </a:r>
          </a:p>
        </p:txBody>
      </p:sp>
      <p:sp>
        <p:nvSpPr>
          <p:cNvPr id="2074" name="Прямоугольник 46"/>
          <p:cNvSpPr>
            <a:spLocks noChangeArrowheads="1"/>
          </p:cNvSpPr>
          <p:nvPr/>
        </p:nvSpPr>
        <p:spPr bwMode="auto">
          <a:xfrm>
            <a:off x="5153025" y="5795963"/>
            <a:ext cx="38385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Школа на 1500 мест в г.о. Самара</a:t>
            </a:r>
          </a:p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мкрн. Южный  город</a:t>
            </a:r>
          </a:p>
        </p:txBody>
      </p:sp>
      <p:pic>
        <p:nvPicPr>
          <p:cNvPr id="2075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7725" y="4843463"/>
            <a:ext cx="3148013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22900" y="4178300"/>
            <a:ext cx="3336925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" name="Picture 2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818563" y="4178300"/>
            <a:ext cx="3208337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-816768" y="476673"/>
            <a:ext cx="8352928" cy="5583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6288022" y="1340768"/>
            <a:ext cx="4800533" cy="359029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/>
          <a:stretch/>
        </p:blipFill>
        <p:spPr>
          <a:xfrm flipH="1">
            <a:off x="10154377" y="3837556"/>
            <a:ext cx="1868355" cy="3020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373" name="Рисунок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514443">
            <a:off x="7740650" y="5254625"/>
            <a:ext cx="24130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887755" y="857232"/>
            <a:ext cx="8064896" cy="5750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5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5550" y="4076700"/>
            <a:ext cx="388938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70716" y="2285992"/>
            <a:ext cx="3635315" cy="435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223745" y="260648"/>
            <a:ext cx="2371209" cy="1754476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79536" y="2624612"/>
            <a:ext cx="3723217" cy="4022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335360" y="3052624"/>
            <a:ext cx="3346669" cy="3608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8400258" y="3091442"/>
            <a:ext cx="3450977" cy="3555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551384" y="1052736"/>
            <a:ext cx="2112235" cy="1868788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>
          <a:xfrm rot="5400000">
            <a:off x="-8016" y="3246473"/>
            <a:ext cx="3857627" cy="3365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3796800" y="2285992"/>
            <a:ext cx="4032448" cy="3566433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/>
          <a:srcRect/>
          <a:stretch/>
        </p:blipFill>
        <p:spPr>
          <a:xfrm>
            <a:off x="8112687" y="1928802"/>
            <a:ext cx="4079313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135563" y="333375"/>
          <a:ext cx="6913033" cy="6370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357">
                  <a:extLst>
                    <a:ext uri="{9D8B030D-6E8A-4147-A177-3AD203B41FA5}"/>
                  </a:extLst>
                </a:gridCol>
                <a:gridCol w="2688401">
                  <a:extLst>
                    <a:ext uri="{9D8B030D-6E8A-4147-A177-3AD203B41FA5}"/>
                  </a:extLst>
                </a:gridCol>
                <a:gridCol w="1824275">
                  <a:extLst>
                    <a:ext uri="{9D8B030D-6E8A-4147-A177-3AD203B41FA5}"/>
                  </a:extLst>
                </a:gridCol>
              </a:tblGrid>
              <a:tr h="73147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Учитель</a:t>
                      </a:r>
                      <a:endParaRPr lang="ru-RU" sz="1800" dirty="0"/>
                    </a:p>
                  </a:txBody>
                  <a:tcPr marL="121925" marR="121925" marT="45717" marB="4571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Предмет</a:t>
                      </a:r>
                      <a:endParaRPr lang="ru-RU" sz="1800" dirty="0"/>
                    </a:p>
                  </a:txBody>
                  <a:tcPr marL="121925" marR="121925" marT="45717" marB="4571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победителей и</a:t>
                      </a:r>
                      <a:r>
                        <a:rPr lang="ru-RU" sz="1400" baseline="0" dirty="0" smtClean="0"/>
                        <a:t> призеров</a:t>
                      </a:r>
                      <a:endParaRPr lang="ru-RU" sz="1400" dirty="0"/>
                    </a:p>
                  </a:txBody>
                  <a:tcPr marL="121925" marR="121925" marT="45717" marB="45717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79081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Куденко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Я.А.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+ Экология 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2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9621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Кондратьева А.Р.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Нем.язык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Такшеева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Л.В.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81718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Кадашова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И.Е.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Обществ-е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право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657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Шестакова Г.Г.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 + экология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Волкова А.И.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7908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Архипова И.Н. 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 язык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Рудакова Е.А.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Ермакович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Г.Б.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Локтионова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О.И.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 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Кобзева Е.В.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язык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Ворыпаева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Н.Н.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Субботская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С.Г.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370815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Половинкина</a:t>
                      </a:r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Т.А.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 язык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121925" marR="121925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13" name="Picture 3" descr="107501.jpg (1280×579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9376" y="738093"/>
            <a:ext cx="3757247" cy="2474883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1" descr="Pv-eIls_eH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239349" y="2359234"/>
            <a:ext cx="3744416" cy="3001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40962" name="Picture 2" descr="Изумруды 3 мест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152063" y="4036484"/>
            <a:ext cx="2496277" cy="2692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40963" name="Рисунок 4" descr="C:\Users\PC\Pictures\Учебный год 23-24\Музей\Миссаль Т.Ф. (1)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881651" y="4309830"/>
            <a:ext cx="3168352" cy="2346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40964" name="Picture 4" descr="Такшеева Л"/>
          <p:cNvPicPr>
            <a:picLocks noChangeAspect="1" noChangeArrowheads="1"/>
          </p:cNvPicPr>
          <p:nvPr/>
        </p:nvPicPr>
        <p:blipFill>
          <a:blip r:embed="rId5" cstate="email">
            <a:lum bright="20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01519" y="2034597"/>
            <a:ext cx="1947081" cy="2313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9717058" y="2060848"/>
            <a:ext cx="24749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96880" y="5288724"/>
            <a:ext cx="2022965" cy="1440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63496" name="Rectangle 3"/>
          <p:cNvSpPr>
            <a:spLocks noChangeArrowheads="1"/>
          </p:cNvSpPr>
          <p:nvPr/>
        </p:nvSpPr>
        <p:spPr bwMode="auto">
          <a:xfrm>
            <a:off x="-17463" y="46038"/>
            <a:ext cx="12192001" cy="523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800" b="1">
                <a:solidFill>
                  <a:schemeClr val="hlink"/>
                </a:solidFill>
              </a:rPr>
              <a:t>Учителями славится Россия…..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ChangeArrowheads="1"/>
          </p:cNvSpPr>
          <p:nvPr/>
        </p:nvSpPr>
        <p:spPr bwMode="auto">
          <a:xfrm>
            <a:off x="0" y="0"/>
            <a:ext cx="12192000" cy="523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800" b="1">
                <a:solidFill>
                  <a:schemeClr val="hlink"/>
                </a:solidFill>
              </a:rPr>
              <a:t>О нас знают, о нас пишут…</a:t>
            </a:r>
          </a:p>
        </p:txBody>
      </p:sp>
      <p:pic>
        <p:nvPicPr>
          <p:cNvPr id="64515" name="Рисунок 1"/>
          <p:cNvPicPr>
            <a:picLocks noChangeAspect="1"/>
          </p:cNvPicPr>
          <p:nvPr/>
        </p:nvPicPr>
        <p:blipFill>
          <a:blip r:embed="rId3" cstate="print"/>
          <a:srcRect l="2261" t="9743" r="2214" b="7350"/>
          <a:stretch>
            <a:fillRect/>
          </a:stretch>
        </p:blipFill>
        <p:spPr bwMode="auto">
          <a:xfrm>
            <a:off x="107950" y="714375"/>
            <a:ext cx="8113713" cy="492918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4516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8938" y="1500188"/>
            <a:ext cx="4032250" cy="397668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4517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39125" y="2571750"/>
            <a:ext cx="3636963" cy="428625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4"/>
          <p:cNvSpPr txBox="1">
            <a:spLocks noChangeArrowheads="1"/>
          </p:cNvSpPr>
          <p:nvPr/>
        </p:nvSpPr>
        <p:spPr bwMode="auto">
          <a:xfrm>
            <a:off x="263525" y="1773238"/>
            <a:ext cx="11657013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Лучший способ сделать ребенка хорошим –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это сделать 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его счастливым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65539" name="Рисунок 6" descr="phpQpNA23_otzyv_html_9efa2e481a10610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938" y="3068638"/>
            <a:ext cx="648176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Рисунок 7" descr="qr-cod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1588" y="3357563"/>
            <a:ext cx="28797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9963" y="4283075"/>
            <a:ext cx="27305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6463" y="4283075"/>
            <a:ext cx="2665412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0" name="object 5"/>
          <p:cNvGrpSpPr>
            <a:grpSpLocks/>
          </p:cNvGrpSpPr>
          <p:nvPr/>
        </p:nvGrpSpPr>
        <p:grpSpPr bwMode="auto">
          <a:xfrm>
            <a:off x="11293475" y="185738"/>
            <a:ext cx="595313" cy="652462"/>
            <a:chOff x="10298880" y="388382"/>
            <a:chExt cx="595630" cy="652145"/>
          </a:xfrm>
        </p:grpSpPr>
        <p:pic>
          <p:nvPicPr>
            <p:cNvPr id="34932" name="object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33" name="object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34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35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36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4937" name="object 1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38" name="object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39" name="object 1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0" name="object 1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1" name="object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2" name="object 1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3" name="object 1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44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45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46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4947" name="object 2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8" name="object 2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49" name="object 2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50" name="object 2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51" name="object 2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52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53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4954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4955" name="object 2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56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4821" name="object 31"/>
          <p:cNvSpPr txBox="1">
            <a:spLocks noChangeArrowheads="1"/>
          </p:cNvSpPr>
          <p:nvPr/>
        </p:nvSpPr>
        <p:spPr bwMode="auto">
          <a:xfrm>
            <a:off x="8963025" y="342900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4822" name="object 32"/>
          <p:cNvSpPr>
            <a:spLocks/>
          </p:cNvSpPr>
          <p:nvPr/>
        </p:nvSpPr>
        <p:spPr bwMode="auto">
          <a:xfrm>
            <a:off x="381000" y="1066800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152400" y="342900"/>
            <a:ext cx="10402888" cy="654050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20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Капитальный ремонт и оснащение ГОУ и МОУ  в рамках ФП </a:t>
            </a:r>
          </a:p>
          <a:p>
            <a:pPr fontAlgn="auto">
              <a:spcAft>
                <a:spcPts val="0"/>
              </a:spcAft>
              <a:defRPr/>
            </a:pPr>
            <a:r>
              <a:rPr kumimoji="1" lang="ru-RU" altLang="ru-RU" sz="20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«Модернизация школьных систем образования» (федеральный капитальный ремонт)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440488"/>
            <a:ext cx="411162" cy="207962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1BE09D16-8327-4E98-90CA-3947B3103D29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6" name="Таблица 3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76238" y="1157288"/>
          <a:ext cx="5379889" cy="2783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7397">
                  <a:extLst>
                    <a:ext uri="{9D8B030D-6E8A-4147-A177-3AD203B41FA5}"/>
                  </a:extLst>
                </a:gridCol>
                <a:gridCol w="2738891">
                  <a:extLst>
                    <a:ext uri="{9D8B030D-6E8A-4147-A177-3AD203B41FA5}"/>
                  </a:extLst>
                </a:gridCol>
                <a:gridCol w="1308748">
                  <a:extLst>
                    <a:ext uri="{9D8B030D-6E8A-4147-A177-3AD203B41FA5}"/>
                  </a:extLst>
                </a:gridCol>
                <a:gridCol w="824853">
                  <a:extLst>
                    <a:ext uri="{9D8B030D-6E8A-4147-A177-3AD203B41FA5}"/>
                  </a:extLst>
                </a:gridCol>
              </a:tblGrid>
              <a:tr h="503179"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№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</a:pP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Наименование муниципального образования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Срок реализации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Кол-во ОО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Сергиевский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м.р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2022-2023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Челно-Вершинский м.р.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2022-2023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Новокуйбышевск г.о.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2022-2023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Приволжский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м.р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Чапаевск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г.о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Тольятти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г.о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Сызрань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г.о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Сызранский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м.р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D0D0"/>
                    </a:solidFill>
                  </a:tcPr>
                </a:tc>
                <a:extLst>
                  <a:ext uri="{0D108BD9-81ED-4DB2-BD59-A6C34878D82A}"/>
                </a:extLst>
              </a:tr>
              <a:tr h="2519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Волжский </a:t>
                      </a:r>
                      <a:r>
                        <a:rPr lang="ru-RU" sz="1600" b="1" i="0" u="none" strike="noStrike" cap="non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м.р</a:t>
                      </a: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2024-2025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4882" name="TextBox 50"/>
          <p:cNvSpPr txBox="1">
            <a:spLocks noChangeArrowheads="1"/>
          </p:cNvSpPr>
          <p:nvPr/>
        </p:nvSpPr>
        <p:spPr bwMode="auto">
          <a:xfrm>
            <a:off x="381000" y="6196013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СОШ «ОЦ» № 7 </a:t>
            </a:r>
          </a:p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г.о. Новокуйбышевск</a:t>
            </a:r>
          </a:p>
        </p:txBody>
      </p:sp>
      <p:sp>
        <p:nvSpPr>
          <p:cNvPr id="34883" name="TextBox 51"/>
          <p:cNvSpPr txBox="1">
            <a:spLocks noChangeArrowheads="1"/>
          </p:cNvSpPr>
          <p:nvPr/>
        </p:nvSpPr>
        <p:spPr bwMode="auto">
          <a:xfrm>
            <a:off x="4203700" y="6251575"/>
            <a:ext cx="38163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СОШ № 2 пгт. Суходол</a:t>
            </a:r>
          </a:p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м.р. Сергиевский</a:t>
            </a:r>
          </a:p>
        </p:txBody>
      </p:sp>
      <p:sp>
        <p:nvSpPr>
          <p:cNvPr id="34884" name="TextBox 52"/>
          <p:cNvSpPr txBox="1">
            <a:spLocks noChangeArrowheads="1"/>
          </p:cNvSpPr>
          <p:nvPr/>
        </p:nvSpPr>
        <p:spPr bwMode="auto">
          <a:xfrm>
            <a:off x="8172450" y="6219825"/>
            <a:ext cx="3810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СОШ № 1 с. Приволжье</a:t>
            </a:r>
          </a:p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м.р. Приволжский</a:t>
            </a:r>
          </a:p>
        </p:txBody>
      </p:sp>
      <p:pic>
        <p:nvPicPr>
          <p:cNvPr id="34885" name="Рисунок 5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777288" y="4267200"/>
            <a:ext cx="2671762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943600" y="1160463"/>
          <a:ext cx="6038850" cy="2894581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07770">
                  <a:extLst>
                    <a:ext uri="{9D8B030D-6E8A-4147-A177-3AD203B41FA5}"/>
                  </a:extLst>
                </a:gridCol>
                <a:gridCol w="1129850">
                  <a:extLst>
                    <a:ext uri="{9D8B030D-6E8A-4147-A177-3AD203B41FA5}"/>
                  </a:extLst>
                </a:gridCol>
                <a:gridCol w="1285690">
                  <a:extLst>
                    <a:ext uri="{9D8B030D-6E8A-4147-A177-3AD203B41FA5}"/>
                  </a:extLst>
                </a:gridCol>
                <a:gridCol w="1207770">
                  <a:extLst>
                    <a:ext uri="{9D8B030D-6E8A-4147-A177-3AD203B41FA5}"/>
                  </a:extLst>
                </a:gridCol>
                <a:gridCol w="1207770">
                  <a:extLst>
                    <a:ext uri="{9D8B030D-6E8A-4147-A177-3AD203B41FA5}"/>
                  </a:extLst>
                </a:gridCol>
              </a:tblGrid>
              <a:tr h="341376">
                <a:tc rowSpan="2"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Год реализации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Количество объектов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Финансовое обеспечение тыс. рублей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92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Всего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ФБ 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 </a:t>
                      </a:r>
                    </a:p>
                  </a:txBody>
                  <a:tcPr marL="60874" marR="608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55167"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2022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1 405 888,59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8 999 768,70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506 119,89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55167"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235 492,78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150 715,38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84 777,40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55167"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 2024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   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477 955,50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305 891,50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172 064,0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426720"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728 557,9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499 816,40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228 741,50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  <a:tr h="568960"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2026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 marL="60874" marR="6087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1 303 366,27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873 255,40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marR="0" lvl="0" indent="0" algn="ctr" defTabSz="6842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430 110,87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A095"/>
            </a:gs>
            <a:gs pos="50000">
              <a:srgbClr val="F6C5BF"/>
            </a:gs>
            <a:gs pos="100000">
              <a:srgbClr val="FAE2E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086" name="object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object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8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089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090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091" name="object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2" name="object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3" name="object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4" name="object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5" name="object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6" name="object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7" name="object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8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099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100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101" name="object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2" name="object 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3" name="object 2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4" name="object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5" name="object 2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6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107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108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109" name="object 2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10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077" name="object 31"/>
          <p:cNvSpPr txBox="1">
            <a:spLocks noChangeArrowheads="1"/>
          </p:cNvSpPr>
          <p:nvPr/>
        </p:nvSpPr>
        <p:spPr bwMode="auto">
          <a:xfrm>
            <a:off x="8975725" y="404813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078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263525" y="188913"/>
            <a:ext cx="10509250" cy="777875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Капитальный ремонт ГОУ и МОУ, благоустройство </a:t>
            </a:r>
            <a:b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</a:br>
            <a: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прилегающей территории (региональная программа)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>
          <a:xfrm>
            <a:off x="11780838" y="6615113"/>
            <a:ext cx="411162" cy="207962"/>
          </a:xfrm>
        </p:spPr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0F4D0E1A-F42F-42D7-A9B4-A3A5A3309564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074" name="Объект 1"/>
          <p:cNvGraphicFramePr>
            <a:graphicFrameLocks/>
          </p:cNvGraphicFramePr>
          <p:nvPr/>
        </p:nvGraphicFramePr>
        <p:xfrm>
          <a:off x="6288088" y="4248150"/>
          <a:ext cx="5613400" cy="2647950"/>
        </p:xfrm>
        <a:graphic>
          <a:graphicData uri="http://schemas.openxmlformats.org/presentationml/2006/ole">
            <p:oleObj spid="_x0000_s3074" r:id="rId16" imgW="5614903" imgH="2645893" progId="Excel.Sheet.8">
              <p:embed/>
            </p:oleObj>
          </a:graphicData>
        </a:graphic>
      </p:graphicFrame>
      <p:graphicFrame>
        <p:nvGraphicFramePr>
          <p:cNvPr id="3" name="Диаграмма 2">
            <a:extLst>
              <a:ext uri="{FF2B5EF4-FFF2-40B4-BE49-F238E27FC236}"/>
            </a:extLst>
          </p:cNvPr>
          <p:cNvGraphicFramePr>
            <a:graphicFrameLocks/>
          </p:cNvGraphicFramePr>
          <p:nvPr/>
        </p:nvGraphicFramePr>
        <p:xfrm>
          <a:off x="309522" y="1071546"/>
          <a:ext cx="6438900" cy="3388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pic>
        <p:nvPicPr>
          <p:cNvPr id="3082" name="Рисунок 39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905000" y="4157663"/>
            <a:ext cx="246697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TextBox 42"/>
          <p:cNvSpPr txBox="1">
            <a:spLocks noChangeArrowheads="1"/>
          </p:cNvSpPr>
          <p:nvPr/>
        </p:nvSpPr>
        <p:spPr bwMode="auto">
          <a:xfrm>
            <a:off x="1331913" y="6096000"/>
            <a:ext cx="36147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МБУ СОШ № 20 г.о. Тольятти</a:t>
            </a:r>
          </a:p>
        </p:txBody>
      </p:sp>
      <p:sp>
        <p:nvSpPr>
          <p:cNvPr id="3084" name="TextBox 47"/>
          <p:cNvSpPr txBox="1">
            <a:spLocks noChangeArrowheads="1"/>
          </p:cNvSpPr>
          <p:nvPr/>
        </p:nvSpPr>
        <p:spPr bwMode="auto">
          <a:xfrm>
            <a:off x="7494588" y="3392488"/>
            <a:ext cx="37830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СОШ с. Рождествено</a:t>
            </a:r>
          </a:p>
          <a:p>
            <a:pPr algn="ctr"/>
            <a:r>
              <a:rPr lang="ru-RU" sz="15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м.р. Волжский</a:t>
            </a:r>
          </a:p>
        </p:txBody>
      </p:sp>
      <p:pic>
        <p:nvPicPr>
          <p:cNvPr id="3085" name="Рисунок 42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77150" y="1025525"/>
            <a:ext cx="3135313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161859" y="923164"/>
            <a:ext cx="4416491" cy="5776259"/>
          </a:xfrm>
          <a:prstGeom prst="rect">
            <a:avLst/>
          </a:prstGeom>
          <a:solidFill>
            <a:schemeClr val="bg1">
              <a:lumMod val="95000"/>
              <a:alpha val="62000"/>
            </a:schemeClr>
          </a:solidFill>
          <a:ln w="12700" cap="flat">
            <a:noFill/>
            <a:miter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crgbClr r="0" g="0" b="0"/>
          </a:fontRef>
        </p:style>
        <p:txBody>
          <a:bodyPr lIns="45719" tIns="45719" rIns="45719" bIns="45719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867" b="1" kern="0" dirty="0">
                <a:latin typeface="+mn-lt"/>
              </a:rPr>
              <a:t>СИСТЕМА ДОПОЛНИТЕЛЬНОГО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867" b="1" kern="0" dirty="0">
                <a:latin typeface="+mn-lt"/>
              </a:rPr>
              <a:t>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1867" b="1" kern="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133" b="1" kern="0" dirty="0">
              <a:latin typeface="+mn-lt"/>
            </a:endParaRP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600" b="1" kern="0" dirty="0">
                <a:latin typeface="+mn-lt"/>
              </a:rPr>
              <a:t>Учреждения дополнительного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kern="0" dirty="0">
                <a:latin typeface="+mn-lt"/>
              </a:rPr>
              <a:t>образования детей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600" b="1" kern="0" dirty="0">
                <a:latin typeface="+mn-lt"/>
              </a:rPr>
              <a:t>Школы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ru-RU" sz="1600" b="1" kern="0" dirty="0">
                <a:latin typeface="+mn-lt"/>
              </a:rPr>
              <a:t>Детские сады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en-US" sz="1600" b="1" kern="0" dirty="0">
                <a:latin typeface="+mn-lt"/>
              </a:rPr>
              <a:t>Техникумы и колледжи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en-US" sz="1600" b="1" kern="0" dirty="0">
                <a:latin typeface="+mn-lt"/>
              </a:rPr>
              <a:t>Вузы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en-US" sz="1600" b="1" kern="0" dirty="0">
                <a:latin typeface="+mn-lt"/>
              </a:rPr>
              <a:t>Учреждения спорта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en-US" sz="1600" b="1" kern="0" dirty="0">
                <a:latin typeface="+mn-lt"/>
              </a:rPr>
              <a:t>Учреждения культуры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altLang="en-US" sz="1600" b="1" kern="0" dirty="0">
                <a:latin typeface="+mn-lt"/>
              </a:rPr>
              <a:t>Учреждения социальной защиты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altLang="ru-RU" sz="1600" b="1" kern="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867" b="1" kern="0" dirty="0">
                <a:latin typeface="+mn-lt"/>
              </a:rPr>
              <a:t>ОБРАЗОВАТЕЛЬНЫЕ ПРОГРАММЫ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en-US" sz="1867" b="1" kern="0" dirty="0">
                <a:latin typeface="+mn-lt"/>
              </a:rPr>
              <a:t>6 НАПРАВЛЕННОСТЕЙ: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en-US" sz="1867" b="1" kern="0" dirty="0">
              <a:latin typeface="+mn-lt"/>
            </a:endParaRP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ru-RU" sz="1600" b="1" kern="0" dirty="0">
                <a:latin typeface="+mn-lt"/>
              </a:rPr>
              <a:t>Спортивной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en-US" sz="1600" b="1" kern="0" dirty="0">
                <a:latin typeface="+mn-lt"/>
              </a:rPr>
              <a:t>Художественной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en-US" sz="1600" b="1" kern="0" dirty="0">
                <a:latin typeface="+mn-lt"/>
              </a:rPr>
              <a:t>Естественнонаучной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en-US" sz="1600" b="1" kern="0" dirty="0">
                <a:latin typeface="+mn-lt"/>
              </a:rPr>
              <a:t>Технической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en-US" sz="1600" b="1" kern="0" dirty="0">
                <a:latin typeface="+mn-lt"/>
              </a:rPr>
              <a:t>Социально-гуманитарной</a:t>
            </a:r>
          </a:p>
          <a:p>
            <a:pPr marL="380682" indent="-380682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ru-RU" altLang="en-US" sz="1600" b="1" kern="0" dirty="0" err="1">
                <a:latin typeface="+mn-lt"/>
              </a:rPr>
              <a:t>Турстско</a:t>
            </a:r>
            <a:r>
              <a:rPr lang="ru-RU" altLang="en-US" sz="1600" b="1" kern="0" dirty="0">
                <a:latin typeface="+mn-lt"/>
              </a:rPr>
              <a:t>-краеведческой</a:t>
            </a:r>
          </a:p>
        </p:txBody>
      </p:sp>
      <p:pic>
        <p:nvPicPr>
          <p:cNvPr id="4101" name="Рисунок 8" descr="C:\Users\11\Desktop\2020-navigator-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70825" y="1104900"/>
            <a:ext cx="4224338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extLst>
              <a:ext uri="{FF2B5EF4-FFF2-40B4-BE49-F238E27FC236}"/>
            </a:extLst>
          </p:cNvPr>
          <p:cNvSpPr/>
          <p:nvPr/>
        </p:nvSpPr>
        <p:spPr>
          <a:xfrm>
            <a:off x="8161338" y="2311400"/>
            <a:ext cx="4029075" cy="1816100"/>
          </a:xfrm>
          <a:prstGeom prst="rect">
            <a:avLst/>
          </a:prstGeom>
          <a:solidFill>
            <a:srgbClr val="FEF0FE">
              <a:alpha val="41000"/>
            </a:srgbClr>
          </a:solidFill>
        </p:spPr>
        <p:txBody>
          <a:bodyPr lIns="91375" tIns="45719" rIns="91375" bIns="45719">
            <a:spAutoFit/>
          </a:bodyPr>
          <a:lstStyle/>
          <a:p>
            <a:pPr marL="285524" indent="-285524" algn="just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3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600" b="1" kern="0" dirty="0">
                <a:solidFill>
                  <a:scrgbClr r="0" g="0" b="0"/>
                </a:solidFill>
                <a:latin typeface="Calibri" panose="020F0502020204030204" pitchFamily="34" charset="0"/>
              </a:rPr>
              <a:t>более 1400 организаций </a:t>
            </a:r>
          </a:p>
          <a:p>
            <a:pPr marL="285524" indent="-285524" algn="just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3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600" b="1" kern="0" dirty="0">
                <a:solidFill>
                  <a:scrgbClr r="0" g="0" b="0"/>
                </a:solidFill>
                <a:latin typeface="Calibri" panose="020F0502020204030204" pitchFamily="34" charset="0"/>
              </a:rPr>
              <a:t>сервисы записи ребенка в объединения дополнительного образования</a:t>
            </a:r>
          </a:p>
          <a:p>
            <a:pPr marL="285524" indent="-285524" algn="just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30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600" b="1" kern="0" dirty="0">
                <a:solidFill>
                  <a:scrgbClr r="0" g="0" b="0"/>
                </a:solidFill>
                <a:latin typeface="Calibri" panose="020F0502020204030204" pitchFamily="34" charset="0"/>
              </a:rPr>
              <a:t>обеспечение возможности конструирования индивидуальных образовательных траекторий обучения</a:t>
            </a:r>
          </a:p>
        </p:txBody>
      </p:sp>
      <p:graphicFrame>
        <p:nvGraphicFramePr>
          <p:cNvPr id="4098" name="Диаграмма 11"/>
          <p:cNvGraphicFramePr>
            <a:graphicFrameLocks/>
          </p:cNvGraphicFramePr>
          <p:nvPr/>
        </p:nvGraphicFramePr>
        <p:xfrm>
          <a:off x="6161088" y="4130675"/>
          <a:ext cx="5057775" cy="2279650"/>
        </p:xfrm>
        <a:graphic>
          <a:graphicData uri="http://schemas.openxmlformats.org/presentationml/2006/ole">
            <p:oleObj spid="_x0000_s4098" r:id="rId5" imgW="5054022" imgH="2280102" progId="Excel.Sheet.8">
              <p:embed/>
            </p:oleObj>
          </a:graphicData>
        </a:graphic>
      </p:graphicFrame>
      <p:sp>
        <p:nvSpPr>
          <p:cNvPr id="4103" name="TextBox 14"/>
          <p:cNvSpPr txBox="1">
            <a:spLocks noChangeArrowheads="1"/>
          </p:cNvSpPr>
          <p:nvPr/>
        </p:nvSpPr>
        <p:spPr bwMode="auto">
          <a:xfrm>
            <a:off x="6473825" y="4281488"/>
            <a:ext cx="44164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32" tIns="60916" rIns="121832" bIns="60916">
            <a:spAutoFit/>
          </a:bodyPr>
          <a:lstStyle/>
          <a:p>
            <a:pPr algn="ctr"/>
            <a:r>
              <a:rPr kumimoji="1" lang="ru-RU" altLang="ru-RU" sz="1400" b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Охват дополнительным образованием, %</a:t>
            </a:r>
          </a:p>
        </p:txBody>
      </p:sp>
      <p:graphicFrame>
        <p:nvGraphicFramePr>
          <p:cNvPr id="4099" name="Object 50"/>
          <p:cNvGraphicFramePr>
            <a:graphicFrameLocks/>
          </p:cNvGraphicFramePr>
          <p:nvPr/>
        </p:nvGraphicFramePr>
        <p:xfrm>
          <a:off x="3313113" y="782638"/>
          <a:ext cx="4848225" cy="3895725"/>
        </p:xfrm>
        <a:graphic>
          <a:graphicData uri="http://schemas.openxmlformats.org/presentationml/2006/ole">
            <p:oleObj spid="_x0000_s4099" r:id="rId6" imgW="3639627" imgH="2920237" progId="Excel.Sheet.8">
              <p:embed/>
            </p:oleObj>
          </a:graphicData>
        </a:graphic>
      </p:graphicFrame>
      <p:grpSp>
        <p:nvGrpSpPr>
          <p:cNvPr id="4104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4109" name="object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object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1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12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13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14" name="object 1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5" name="object 1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6" name="object 1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7" name="object 1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8" name="object 1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9" name="object 16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0" name="object 1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21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22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23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24" name="object 2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5" name="object 2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6" name="object 2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7" name="object 2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28" name="object 25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29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30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4131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4132" name="object 29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33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4105" name="object 31"/>
          <p:cNvSpPr txBox="1">
            <a:spLocks noChangeArrowheads="1"/>
          </p:cNvSpPr>
          <p:nvPr/>
        </p:nvSpPr>
        <p:spPr bwMode="auto">
          <a:xfrm>
            <a:off x="8975725" y="404813"/>
            <a:ext cx="21463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4106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" name="object 34">
            <a:extLst>
              <a:ext uri="{FF2B5EF4-FFF2-40B4-BE49-F238E27FC236}"/>
            </a:extLst>
          </p:cNvPr>
          <p:cNvSpPr txBox="1"/>
          <p:nvPr/>
        </p:nvSpPr>
        <p:spPr>
          <a:xfrm>
            <a:off x="381000" y="254000"/>
            <a:ext cx="10509250" cy="407988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24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Развитие дополнительного образования</a:t>
            </a:r>
          </a:p>
        </p:txBody>
      </p:sp>
      <p:sp>
        <p:nvSpPr>
          <p:cNvPr id="37" name="object 45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1780838" y="6440488"/>
            <a:ext cx="317500" cy="20796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defPPr>
              <a:defRPr kern="0"/>
            </a:defPPr>
          </a:lstStyle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4084B56C-B05B-428D-A63E-F49405B0C3BD}" type="slidenum">
              <a:rPr lang="ru-RU" sz="1400" kern="0" spc="5">
                <a:solidFill>
                  <a:srgbClr val="185292"/>
                </a:solidFill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400" kern="0" spc="5" dirty="0">
              <a:solidFill>
                <a:srgbClr val="1852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5848" name="object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9" name="object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0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51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52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5853" name="object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4" name="object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5" name="object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6" name="object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7" name="object 1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8" name="object 1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59" name="object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0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61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62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5863" name="object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4" name="object 2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5" name="object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6" name="object 2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67" name="object 2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68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69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5870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5871" name="object 2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72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5843" name="object 31"/>
          <p:cNvSpPr txBox="1">
            <a:spLocks noChangeArrowheads="1"/>
          </p:cNvSpPr>
          <p:nvPr/>
        </p:nvSpPr>
        <p:spPr bwMode="auto">
          <a:xfrm>
            <a:off x="8975725" y="33337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5844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5845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EE9D4F7A-ED01-4446-AEDC-D89395D3D564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kern="0" spc="5" dirty="0">
              <a:latin typeface="Bebas Neue Regular"/>
              <a:cs typeface="Bebas Neue Regular"/>
            </a:endParaRPr>
          </a:p>
        </p:txBody>
      </p:sp>
      <p:pic>
        <p:nvPicPr>
          <p:cNvPr id="35847" name="Рисунок 2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89200" y="930275"/>
            <a:ext cx="73406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6897" name="object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98" name="object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9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00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01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6902" name="object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3" name="object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4" name="object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5" name="object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6" name="object 1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7" name="object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08" name="object 1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09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10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11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6912" name="object 2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13" name="object 2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14" name="object 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15" name="object 2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16" name="object 2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17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18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6919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6920" name="object 2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21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6867" name="object 31"/>
          <p:cNvSpPr txBox="1">
            <a:spLocks noChangeArrowheads="1"/>
          </p:cNvSpPr>
          <p:nvPr/>
        </p:nvSpPr>
        <p:spPr bwMode="auto">
          <a:xfrm>
            <a:off x="9048750" y="333375"/>
            <a:ext cx="21463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6868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869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263525" y="260350"/>
            <a:ext cx="9142413" cy="530225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Инфраструктура НП «Образование»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D749130C-372D-4CA6-98FC-923F498E3C94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kern="0" spc="5" dirty="0">
              <a:latin typeface="Bebas Neue Regular"/>
              <a:cs typeface="Bebas Neue Regular"/>
            </a:endParaRPr>
          </a:p>
        </p:txBody>
      </p:sp>
      <p:sp>
        <p:nvSpPr>
          <p:cNvPr id="2" name="Равнобедренный треугольник 1">
            <a:extLst>
              <a:ext uri="{FF2B5EF4-FFF2-40B4-BE49-F238E27FC236}"/>
            </a:extLst>
          </p:cNvPr>
          <p:cNvSpPr/>
          <p:nvPr/>
        </p:nvSpPr>
        <p:spPr>
          <a:xfrm rot="10800000">
            <a:off x="6243638" y="884238"/>
            <a:ext cx="201612" cy="4537075"/>
          </a:xfrm>
          <a:prstGeom prst="triangle">
            <a:avLst>
              <a:gd name="adj" fmla="val 23412"/>
            </a:avLst>
          </a:prstGeom>
          <a:solidFill>
            <a:srgbClr val="7915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4" tIns="45718" rIns="91394" bIns="4571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/>
        </p:nvSpPr>
        <p:spPr>
          <a:xfrm>
            <a:off x="993775" y="749300"/>
            <a:ext cx="5775325" cy="4381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Кабинета ЦОС </a:t>
            </a:r>
            <a: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(в 2023 г. – </a:t>
            </a:r>
            <a:r>
              <a:rPr lang="ru-RU" alt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  <a: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Центр «Точка роста» </a:t>
            </a:r>
            <a: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(в 2023 г. – </a:t>
            </a:r>
            <a:r>
              <a:rPr lang="ru-RU" altLang="ru-RU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47</a:t>
            </a:r>
            <a:r>
              <a:rPr lang="ru-RU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Центра цифрового образования «IT-КУБ»</a:t>
            </a:r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Детских технопарка «Кванториум»</a:t>
            </a: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Региональный центр для одаренных детей «Вега»</a:t>
            </a: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Мобильный </a:t>
            </a:r>
            <a:r>
              <a:rPr lang="ru-RU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Кванториум</a:t>
            </a:r>
            <a:endParaRPr lang="ru-RU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4244" indent="-224244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Дом научной </a:t>
            </a:r>
            <a:r>
              <a:rPr lang="ru-RU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коллаборации</a:t>
            </a:r>
            <a:endParaRPr lang="ru-RU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90964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b="1" dirty="0">
              <a:solidFill>
                <a:srgbClr val="0B5F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874" name="Прямоугольник 3"/>
          <p:cNvSpPr>
            <a:spLocks noChangeArrowheads="1"/>
          </p:cNvSpPr>
          <p:nvPr/>
        </p:nvSpPr>
        <p:spPr bwMode="auto">
          <a:xfrm>
            <a:off x="304800" y="923925"/>
            <a:ext cx="7508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272</a:t>
            </a:r>
          </a:p>
        </p:txBody>
      </p:sp>
      <p:sp>
        <p:nvSpPr>
          <p:cNvPr id="36875" name="Прямоугольник 35"/>
          <p:cNvSpPr>
            <a:spLocks noChangeArrowheads="1"/>
          </p:cNvSpPr>
          <p:nvPr/>
        </p:nvSpPr>
        <p:spPr bwMode="auto">
          <a:xfrm>
            <a:off x="6919913" y="2055813"/>
            <a:ext cx="5651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59</a:t>
            </a:r>
          </a:p>
        </p:txBody>
      </p:sp>
      <p:sp>
        <p:nvSpPr>
          <p:cNvPr id="36876" name="Прямоугольник 36"/>
          <p:cNvSpPr>
            <a:spLocks noChangeArrowheads="1"/>
          </p:cNvSpPr>
          <p:nvPr/>
        </p:nvSpPr>
        <p:spPr bwMode="auto">
          <a:xfrm>
            <a:off x="663575" y="1905000"/>
            <a:ext cx="3762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2</a:t>
            </a:r>
          </a:p>
        </p:txBody>
      </p:sp>
      <p:sp>
        <p:nvSpPr>
          <p:cNvPr id="36877" name="Прямоугольник 37"/>
          <p:cNvSpPr>
            <a:spLocks noChangeArrowheads="1"/>
          </p:cNvSpPr>
          <p:nvPr/>
        </p:nvSpPr>
        <p:spPr bwMode="auto">
          <a:xfrm>
            <a:off x="658813" y="2389188"/>
            <a:ext cx="3746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3</a:t>
            </a:r>
          </a:p>
        </p:txBody>
      </p:sp>
      <p:sp>
        <p:nvSpPr>
          <p:cNvPr id="36878" name="Прямоугольник 38"/>
          <p:cNvSpPr>
            <a:spLocks noChangeArrowheads="1"/>
          </p:cNvSpPr>
          <p:nvPr/>
        </p:nvSpPr>
        <p:spPr bwMode="auto">
          <a:xfrm>
            <a:off x="696913" y="2852738"/>
            <a:ext cx="2794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1</a:t>
            </a:r>
          </a:p>
        </p:txBody>
      </p:sp>
      <p:sp>
        <p:nvSpPr>
          <p:cNvPr id="36879" name="Прямоугольник 39"/>
          <p:cNvSpPr>
            <a:spLocks noChangeArrowheads="1"/>
          </p:cNvSpPr>
          <p:nvPr/>
        </p:nvSpPr>
        <p:spPr bwMode="auto">
          <a:xfrm>
            <a:off x="681038" y="3289300"/>
            <a:ext cx="3127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1</a:t>
            </a:r>
          </a:p>
        </p:txBody>
      </p:sp>
      <p:sp>
        <p:nvSpPr>
          <p:cNvPr id="36880" name="Прямоугольник 40"/>
          <p:cNvSpPr>
            <a:spLocks noChangeArrowheads="1"/>
          </p:cNvSpPr>
          <p:nvPr/>
        </p:nvSpPr>
        <p:spPr bwMode="auto">
          <a:xfrm>
            <a:off x="458788" y="3800475"/>
            <a:ext cx="53498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1</a:t>
            </a:r>
          </a:p>
        </p:txBody>
      </p:sp>
      <p:grpSp>
        <p:nvGrpSpPr>
          <p:cNvPr id="36881" name="Группа 41"/>
          <p:cNvGrpSpPr>
            <a:grpSpLocks/>
          </p:cNvGrpSpPr>
          <p:nvPr/>
        </p:nvGrpSpPr>
        <p:grpSpPr bwMode="auto">
          <a:xfrm>
            <a:off x="6280150" y="885825"/>
            <a:ext cx="5856288" cy="287338"/>
            <a:chOff x="6339895" y="977769"/>
            <a:chExt cx="5855330" cy="288000"/>
          </a:xfrm>
        </p:grpSpPr>
        <p:sp>
          <p:nvSpPr>
            <p:cNvPr id="57" name="Прямоугольный треугольник 56">
              <a:extLst>
                <a:ext uri="{FF2B5EF4-FFF2-40B4-BE49-F238E27FC236}"/>
              </a:extLst>
            </p:cNvPr>
            <p:cNvSpPr/>
            <p:nvPr/>
          </p:nvSpPr>
          <p:spPr>
            <a:xfrm flipH="1" flipV="1">
              <a:off x="6339895" y="977769"/>
              <a:ext cx="719020" cy="288000"/>
            </a:xfrm>
            <a:prstGeom prst="rtTriangle">
              <a:avLst/>
            </a:prstGeom>
            <a:solidFill>
              <a:srgbClr val="EA5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058915" y="977769"/>
              <a:ext cx="5136310" cy="288000"/>
            </a:xfrm>
            <a:prstGeom prst="rect">
              <a:avLst/>
            </a:prstGeom>
            <a:solidFill>
              <a:srgbClr val="EA5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6882" name="Прямоугольник 42"/>
          <p:cNvSpPr>
            <a:spLocks noChangeArrowheads="1"/>
          </p:cNvSpPr>
          <p:nvPr/>
        </p:nvSpPr>
        <p:spPr bwMode="auto">
          <a:xfrm>
            <a:off x="336550" y="1430338"/>
            <a:ext cx="750888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4" tIns="45718" rIns="91394" bIns="45718">
            <a:spAutoFit/>
          </a:bodyPr>
          <a:lstStyle/>
          <a:p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261</a:t>
            </a:r>
          </a:p>
        </p:txBody>
      </p:sp>
      <p:sp>
        <p:nvSpPr>
          <p:cNvPr id="36883" name="TextBox 3"/>
          <p:cNvSpPr txBox="1">
            <a:spLocks noChangeArrowheads="1"/>
          </p:cNvSpPr>
          <p:nvPr/>
        </p:nvSpPr>
        <p:spPr bwMode="auto">
          <a:xfrm>
            <a:off x="7423150" y="1411288"/>
            <a:ext cx="44672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r>
              <a:rPr lang="ru-RU" altLang="ru-RU" b="1">
                <a:latin typeface="Calibri" pitchFamily="34" charset="0"/>
                <a:cs typeface="Calibri" pitchFamily="34" charset="0"/>
              </a:rPr>
              <a:t>Мобильных классов (в 2023 г. – </a:t>
            </a:r>
            <a:r>
              <a:rPr lang="ru-RU" altLang="ru-RU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17</a:t>
            </a:r>
            <a:r>
              <a:rPr lang="ru-RU" altLang="ru-RU" b="1">
                <a:latin typeface="Calibri" pitchFamily="34" charset="0"/>
                <a:cs typeface="Calibri" pitchFamily="34" charset="0"/>
              </a:rPr>
              <a:t>)</a:t>
            </a:r>
          </a:p>
          <a:p>
            <a:endParaRPr lang="ru-RU" altLang="ru-RU" sz="2200" b="1">
              <a:latin typeface="Calibri" pitchFamily="34" charset="0"/>
              <a:cs typeface="Calibri" pitchFamily="34" charset="0"/>
            </a:endParaRPr>
          </a:p>
          <a:p>
            <a:r>
              <a:rPr lang="ru-RU" altLang="ru-RU" b="1">
                <a:latin typeface="Calibri" pitchFamily="34" charset="0"/>
                <a:cs typeface="Calibri" pitchFamily="34" charset="0"/>
              </a:rPr>
              <a:t>Мини-технопарков (в 2023 г. – </a:t>
            </a:r>
            <a:r>
              <a:rPr lang="ru-RU" altLang="ru-RU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altLang="ru-RU" b="1">
                <a:latin typeface="Calibri" pitchFamily="34" charset="0"/>
                <a:cs typeface="Calibri" pitchFamily="34" charset="0"/>
              </a:rPr>
              <a:t>)</a:t>
            </a:r>
          </a:p>
          <a:p>
            <a:endParaRPr lang="ru-RU" altLang="ru-RU" sz="1400" b="1">
              <a:latin typeface="Calibri" pitchFamily="34" charset="0"/>
              <a:cs typeface="Calibri" pitchFamily="34" charset="0"/>
            </a:endParaRPr>
          </a:p>
          <a:p>
            <a:endParaRPr lang="ru-RU" altLang="ru-RU" sz="800" b="1">
              <a:latin typeface="Calibri" pitchFamily="34" charset="0"/>
              <a:cs typeface="Calibri" pitchFamily="34" charset="0"/>
            </a:endParaRPr>
          </a:p>
          <a:p>
            <a:r>
              <a:rPr lang="ru-RU" altLang="ru-RU" b="1">
                <a:latin typeface="Calibri" pitchFamily="34" charset="0"/>
                <a:cs typeface="Calibri" pitchFamily="34" charset="0"/>
              </a:rPr>
              <a:t>Кабинета технологии (в 2023 г. – </a:t>
            </a:r>
            <a:r>
              <a:rPr lang="ru-RU" altLang="ru-RU" sz="2400" b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ru-RU" altLang="ru-RU" b="1">
                <a:latin typeface="Calibri" pitchFamily="34" charset="0"/>
                <a:cs typeface="Calibri" pitchFamily="34" charset="0"/>
              </a:rPr>
              <a:t>)</a:t>
            </a:r>
          </a:p>
        </p:txBody>
      </p:sp>
      <p:sp>
        <p:nvSpPr>
          <p:cNvPr id="36884" name="Прямоугольник 45"/>
          <p:cNvSpPr>
            <a:spLocks noChangeArrowheads="1"/>
          </p:cNvSpPr>
          <p:nvPr/>
        </p:nvSpPr>
        <p:spPr bwMode="auto">
          <a:xfrm>
            <a:off x="6932613" y="2743200"/>
            <a:ext cx="59848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44</a:t>
            </a:r>
          </a:p>
        </p:txBody>
      </p:sp>
      <p:sp>
        <p:nvSpPr>
          <p:cNvPr id="36885" name="TextBox 9"/>
          <p:cNvSpPr txBox="1">
            <a:spLocks noChangeArrowheads="1"/>
          </p:cNvSpPr>
          <p:nvPr/>
        </p:nvSpPr>
        <p:spPr bwMode="auto">
          <a:xfrm>
            <a:off x="7751763" y="815975"/>
            <a:ext cx="4687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altLang="ru-RU" b="1">
                <a:solidFill>
                  <a:schemeClr val="bg1"/>
                </a:solidFill>
                <a:latin typeface="Arial Narrow" pitchFamily="34" charset="0"/>
              </a:rPr>
              <a:t>Региональные мероприятия</a:t>
            </a:r>
          </a:p>
        </p:txBody>
      </p:sp>
      <p:sp>
        <p:nvSpPr>
          <p:cNvPr id="36886" name="Прямоугольник 47"/>
          <p:cNvSpPr>
            <a:spLocks noChangeArrowheads="1"/>
          </p:cNvSpPr>
          <p:nvPr/>
        </p:nvSpPr>
        <p:spPr bwMode="auto">
          <a:xfrm>
            <a:off x="6769100" y="1333500"/>
            <a:ext cx="76993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718" rIns="91394" bIns="45718">
            <a:spAutoFit/>
          </a:bodyPr>
          <a:lstStyle/>
          <a:p>
            <a:pPr algn="r"/>
            <a:r>
              <a:rPr lang="ru-RU" altLang="ru-RU" sz="3700">
                <a:solidFill>
                  <a:srgbClr val="EA574B"/>
                </a:solidFill>
                <a:latin typeface="Bahnschrift SemiBold Condensed" pitchFamily="34" charset="0"/>
              </a:rPr>
              <a:t>249</a:t>
            </a:r>
          </a:p>
        </p:txBody>
      </p:sp>
      <p:pic>
        <p:nvPicPr>
          <p:cNvPr id="36887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75" y="4560888"/>
            <a:ext cx="25781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8" name="Прямоугольник 49"/>
          <p:cNvSpPr>
            <a:spLocks noChangeArrowheads="1"/>
          </p:cNvSpPr>
          <p:nvPr/>
        </p:nvSpPr>
        <p:spPr bwMode="auto">
          <a:xfrm>
            <a:off x="458788" y="6269038"/>
            <a:ext cx="4224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r>
              <a:rPr lang="ru-RU" altLang="ru-RU" sz="1600" b="1">
                <a:latin typeface="Calibri" pitchFamily="34" charset="0"/>
                <a:cs typeface="Calibri" pitchFamily="34" charset="0"/>
              </a:rPr>
              <a:t>Центр цифрового образования «</a:t>
            </a:r>
            <a:r>
              <a:rPr lang="en-US" altLang="ru-RU" sz="1600" b="1">
                <a:latin typeface="Calibri" pitchFamily="34" charset="0"/>
                <a:cs typeface="Calibri" pitchFamily="34" charset="0"/>
              </a:rPr>
              <a:t>It-</a:t>
            </a:r>
            <a:r>
              <a:rPr lang="ru-RU" altLang="ru-RU" sz="1600" b="1">
                <a:latin typeface="Calibri" pitchFamily="34" charset="0"/>
                <a:cs typeface="Calibri" pitchFamily="34" charset="0"/>
              </a:rPr>
              <a:t>куб»</a:t>
            </a:r>
          </a:p>
        </p:txBody>
      </p:sp>
      <p:pic>
        <p:nvPicPr>
          <p:cNvPr id="36889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05088" y="4556125"/>
            <a:ext cx="2400300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0" name="Picture 2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049838" y="4560888"/>
            <a:ext cx="23209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91" name="Picture 2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94575" y="4560888"/>
            <a:ext cx="231616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92" name="Прямоугольник 53"/>
          <p:cNvSpPr>
            <a:spLocks noChangeArrowheads="1"/>
          </p:cNvSpPr>
          <p:nvPr/>
        </p:nvSpPr>
        <p:spPr bwMode="auto">
          <a:xfrm>
            <a:off x="5135563" y="6264275"/>
            <a:ext cx="45751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Региональный центр для одаренных детей «Вега»</a:t>
            </a:r>
          </a:p>
        </p:txBody>
      </p:sp>
      <p:pic>
        <p:nvPicPr>
          <p:cNvPr id="36893" name="Picture 26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9807575" y="4560888"/>
            <a:ext cx="2233613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94" name="Прямоугольник 55"/>
          <p:cNvSpPr>
            <a:spLocks noChangeArrowheads="1"/>
          </p:cNvSpPr>
          <p:nvPr/>
        </p:nvSpPr>
        <p:spPr bwMode="auto">
          <a:xfrm>
            <a:off x="9672638" y="6264275"/>
            <a:ext cx="26924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17" tIns="60958" rIns="121917" bIns="60958">
            <a:spAutoFit/>
          </a:bodyPr>
          <a:lstStyle/>
          <a:p>
            <a:pPr algn="ctr"/>
            <a:r>
              <a:rPr lang="ru-RU" altLang="ru-RU" sz="1600" b="1">
                <a:latin typeface="Calibri" pitchFamily="34" charset="0"/>
                <a:cs typeface="Calibri" pitchFamily="34" charset="0"/>
              </a:rPr>
              <a:t>Дом научной коллаборации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09075" y="908050"/>
            <a:ext cx="2586038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1" name="object 5"/>
          <p:cNvGrpSpPr>
            <a:grpSpLocks/>
          </p:cNvGrpSpPr>
          <p:nvPr/>
        </p:nvGrpSpPr>
        <p:grpSpPr bwMode="auto">
          <a:xfrm>
            <a:off x="11293475" y="76200"/>
            <a:ext cx="595313" cy="652463"/>
            <a:chOff x="10298880" y="388382"/>
            <a:chExt cx="595630" cy="652145"/>
          </a:xfrm>
        </p:grpSpPr>
        <p:pic>
          <p:nvPicPr>
            <p:cNvPr id="37920" name="object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48443" y="388382"/>
              <a:ext cx="296976" cy="54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1" name="object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668507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22" name="object 8"/>
            <p:cNvSpPr>
              <a:spLocks/>
            </p:cNvSpPr>
            <p:nvPr/>
          </p:nvSpPr>
          <p:spPr bwMode="auto">
            <a:xfrm>
              <a:off x="10719571" y="523908"/>
              <a:ext cx="35560" cy="29845"/>
            </a:xfrm>
            <a:custGeom>
              <a:avLst/>
              <a:gdLst>
                <a:gd name="T0" fmla="*/ 21044 w 35559"/>
                <a:gd name="T1" fmla="*/ 0 h 29845"/>
                <a:gd name="T2" fmla="*/ 1358 w 35559"/>
                <a:gd name="T3" fmla="*/ 13271 h 29845"/>
                <a:gd name="T4" fmla="*/ 0 w 35559"/>
                <a:gd name="T5" fmla="*/ 16078 h 29845"/>
                <a:gd name="T6" fmla="*/ 292 w 35559"/>
                <a:gd name="T7" fmla="*/ 16560 h 29845"/>
                <a:gd name="T8" fmla="*/ 495 w 35559"/>
                <a:gd name="T9" fmla="*/ 16840 h 29845"/>
                <a:gd name="T10" fmla="*/ 7607 w 35559"/>
                <a:gd name="T11" fmla="*/ 28816 h 29845"/>
                <a:gd name="T12" fmla="*/ 17589 w 35559"/>
                <a:gd name="T13" fmla="*/ 29540 h 29845"/>
                <a:gd name="T14" fmla="*/ 24372 w 35559"/>
                <a:gd name="T15" fmla="*/ 24968 h 29845"/>
                <a:gd name="T16" fmla="*/ 32525 w 35559"/>
                <a:gd name="T17" fmla="*/ 21666 h 29845"/>
                <a:gd name="T18" fmla="*/ 35332 w 35559"/>
                <a:gd name="T19" fmla="*/ 20599 h 29845"/>
                <a:gd name="T20" fmla="*/ 34544 w 35559"/>
                <a:gd name="T21" fmla="*/ 20472 h 29845"/>
                <a:gd name="T22" fmla="*/ 32779 w 35559"/>
                <a:gd name="T23" fmla="*/ 19875 h 29845"/>
                <a:gd name="T24" fmla="*/ 31509 w 35559"/>
                <a:gd name="T25" fmla="*/ 19367 h 29845"/>
                <a:gd name="T26" fmla="*/ 21692 w 35559"/>
                <a:gd name="T27" fmla="*/ 14973 h 29845"/>
                <a:gd name="T28" fmla="*/ 21966 w 35559"/>
                <a:gd name="T29" fmla="*/ 3721 h 29845"/>
                <a:gd name="T30" fmla="*/ 22086 w 35559"/>
                <a:gd name="T31" fmla="*/ 1981 h 29845"/>
                <a:gd name="T32" fmla="*/ 22089 w 35559"/>
                <a:gd name="T33" fmla="*/ 546 h 29845"/>
                <a:gd name="T34" fmla="*/ 21730 w 35559"/>
                <a:gd name="T35" fmla="*/ 165 h 29845"/>
                <a:gd name="T36" fmla="*/ 21044 w 35559"/>
                <a:gd name="T37" fmla="*/ 0 h 29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5559"/>
                <a:gd name="T58" fmla="*/ 0 h 29845"/>
                <a:gd name="T59" fmla="*/ 35559 w 35559"/>
                <a:gd name="T60" fmla="*/ 29845 h 29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5559" h="29845">
                  <a:moveTo>
                    <a:pt x="21043" y="0"/>
                  </a:moveTo>
                  <a:lnTo>
                    <a:pt x="1358" y="13271"/>
                  </a:lnTo>
                  <a:lnTo>
                    <a:pt x="0" y="16078"/>
                  </a:lnTo>
                  <a:lnTo>
                    <a:pt x="292" y="16560"/>
                  </a:lnTo>
                  <a:lnTo>
                    <a:pt x="495" y="16840"/>
                  </a:lnTo>
                  <a:lnTo>
                    <a:pt x="7607" y="28816"/>
                  </a:lnTo>
                  <a:lnTo>
                    <a:pt x="17589" y="29540"/>
                  </a:lnTo>
                  <a:lnTo>
                    <a:pt x="24371" y="24968"/>
                  </a:lnTo>
                  <a:lnTo>
                    <a:pt x="32524" y="21666"/>
                  </a:lnTo>
                  <a:lnTo>
                    <a:pt x="35331" y="20599"/>
                  </a:lnTo>
                  <a:lnTo>
                    <a:pt x="34543" y="20472"/>
                  </a:lnTo>
                  <a:lnTo>
                    <a:pt x="32778" y="19875"/>
                  </a:lnTo>
                  <a:lnTo>
                    <a:pt x="31508" y="19367"/>
                  </a:lnTo>
                  <a:lnTo>
                    <a:pt x="21691" y="14973"/>
                  </a:lnTo>
                  <a:lnTo>
                    <a:pt x="21965" y="3721"/>
                  </a:lnTo>
                  <a:lnTo>
                    <a:pt x="22085" y="1981"/>
                  </a:lnTo>
                  <a:lnTo>
                    <a:pt x="22088" y="546"/>
                  </a:lnTo>
                  <a:lnTo>
                    <a:pt x="21729" y="165"/>
                  </a:lnTo>
                  <a:lnTo>
                    <a:pt x="21043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23" name="object 9"/>
            <p:cNvSpPr>
              <a:spLocks/>
            </p:cNvSpPr>
            <p:nvPr/>
          </p:nvSpPr>
          <p:spPr bwMode="auto">
            <a:xfrm>
              <a:off x="10670534" y="512848"/>
              <a:ext cx="93980" cy="53340"/>
            </a:xfrm>
            <a:custGeom>
              <a:avLst/>
              <a:gdLst>
                <a:gd name="T0" fmla="*/ 1244 w 93979"/>
                <a:gd name="T1" fmla="*/ 46380 h 53340"/>
                <a:gd name="T2" fmla="*/ 990 w 93979"/>
                <a:gd name="T3" fmla="*/ 46748 h 53340"/>
                <a:gd name="T4" fmla="*/ 0 w 93979"/>
                <a:gd name="T5" fmla="*/ 48374 h 53340"/>
                <a:gd name="T6" fmla="*/ 17997 w 93979"/>
                <a:gd name="T7" fmla="*/ 52970 h 53340"/>
                <a:gd name="T8" fmla="*/ 27484 w 93979"/>
                <a:gd name="T9" fmla="*/ 51727 h 53340"/>
                <a:gd name="T10" fmla="*/ 14581 w 93979"/>
                <a:gd name="T11" fmla="*/ 50304 h 53340"/>
                <a:gd name="T12" fmla="*/ 2351 w 93979"/>
                <a:gd name="T13" fmla="*/ 46380 h 53340"/>
                <a:gd name="T14" fmla="*/ 393 w 93979"/>
                <a:gd name="T15" fmla="*/ 46342 h 53340"/>
                <a:gd name="T16" fmla="*/ 1574 w 93979"/>
                <a:gd name="T17" fmla="*/ 45885 h 53340"/>
                <a:gd name="T18" fmla="*/ 21856 w 93979"/>
                <a:gd name="T19" fmla="*/ 49758 h 53340"/>
                <a:gd name="T20" fmla="*/ 30850 w 93979"/>
                <a:gd name="T21" fmla="*/ 50317 h 53340"/>
                <a:gd name="T22" fmla="*/ 16807 w 93979"/>
                <a:gd name="T23" fmla="*/ 50304 h 53340"/>
                <a:gd name="T24" fmla="*/ 47435 w 93979"/>
                <a:gd name="T25" fmla="*/ 888 h 53340"/>
                <a:gd name="T26" fmla="*/ 29865 w 93979"/>
                <a:gd name="T27" fmla="*/ 7470 h 53340"/>
                <a:gd name="T28" fmla="*/ 26593 w 93979"/>
                <a:gd name="T29" fmla="*/ 19786 h 53340"/>
                <a:gd name="T30" fmla="*/ 13439 w 93979"/>
                <a:gd name="T31" fmla="*/ 41448 h 53340"/>
                <a:gd name="T32" fmla="*/ 2286 w 93979"/>
                <a:gd name="T33" fmla="*/ 46316 h 53340"/>
                <a:gd name="T34" fmla="*/ 16807 w 93979"/>
                <a:gd name="T35" fmla="*/ 50304 h 53340"/>
                <a:gd name="T36" fmla="*/ 32195 w 93979"/>
                <a:gd name="T37" fmla="*/ 49758 h 53340"/>
                <a:gd name="T38" fmla="*/ 48337 w 93979"/>
                <a:gd name="T39" fmla="*/ 28143 h 53340"/>
                <a:gd name="T40" fmla="*/ 49282 w 93979"/>
                <a:gd name="T41" fmla="*/ 26733 h 53340"/>
                <a:gd name="T42" fmla="*/ 51014 w 93979"/>
                <a:gd name="T43" fmla="*/ 22567 h 53340"/>
                <a:gd name="T44" fmla="*/ 57214 w 93979"/>
                <a:gd name="T45" fmla="*/ 12966 h 53340"/>
                <a:gd name="T46" fmla="*/ 69978 w 93979"/>
                <a:gd name="T47" fmla="*/ 11036 h 53340"/>
                <a:gd name="T48" fmla="*/ 72477 w 93979"/>
                <a:gd name="T49" fmla="*/ 8762 h 53340"/>
                <a:gd name="T50" fmla="*/ 57989 w 93979"/>
                <a:gd name="T51" fmla="*/ 5981 h 53340"/>
                <a:gd name="T52" fmla="*/ 49073 w 93979"/>
                <a:gd name="T53" fmla="*/ 0 h 53340"/>
                <a:gd name="T54" fmla="*/ 69978 w 93979"/>
                <a:gd name="T55" fmla="*/ 11036 h 53340"/>
                <a:gd name="T56" fmla="*/ 71311 w 93979"/>
                <a:gd name="T57" fmla="*/ 11810 h 53340"/>
                <a:gd name="T58" fmla="*/ 71032 w 93979"/>
                <a:gd name="T59" fmla="*/ 13322 h 53340"/>
                <a:gd name="T60" fmla="*/ 81903 w 93979"/>
                <a:gd name="T61" fmla="*/ 30975 h 53340"/>
                <a:gd name="T62" fmla="*/ 86081 w 93979"/>
                <a:gd name="T63" fmla="*/ 31927 h 53340"/>
                <a:gd name="T64" fmla="*/ 91173 w 93979"/>
                <a:gd name="T65" fmla="*/ 28930 h 53340"/>
                <a:gd name="T66" fmla="*/ 84430 w 93979"/>
                <a:gd name="T67" fmla="*/ 28879 h 53340"/>
                <a:gd name="T68" fmla="*/ 73673 w 93979"/>
                <a:gd name="T69" fmla="*/ 24777 h 53340"/>
                <a:gd name="T70" fmla="*/ 73876 w 93979"/>
                <a:gd name="T71" fmla="*/ 13995 h 53340"/>
                <a:gd name="T72" fmla="*/ 74539 w 93979"/>
                <a:gd name="T73" fmla="*/ 11036 h 53340"/>
                <a:gd name="T74" fmla="*/ 86627 w 93979"/>
                <a:gd name="T75" fmla="*/ 16484 h 53340"/>
                <a:gd name="T76" fmla="*/ 90361 w 93979"/>
                <a:gd name="T77" fmla="*/ 19392 h 53340"/>
                <a:gd name="T78" fmla="*/ 89069 w 93979"/>
                <a:gd name="T79" fmla="*/ 25298 h 53340"/>
                <a:gd name="T80" fmla="*/ 85548 w 93979"/>
                <a:gd name="T81" fmla="*/ 28930 h 53340"/>
                <a:gd name="T82" fmla="*/ 92955 w 93979"/>
                <a:gd name="T83" fmla="*/ 22224 h 53340"/>
                <a:gd name="T84" fmla="*/ 91695 w 93979"/>
                <a:gd name="T85" fmla="*/ 16484 h 53340"/>
                <a:gd name="T86" fmla="*/ 48870 w 93979"/>
                <a:gd name="T87" fmla="*/ 26733 h 53340"/>
                <a:gd name="T88" fmla="*/ 48159 w 93979"/>
                <a:gd name="T89" fmla="*/ 28892 h 53340"/>
                <a:gd name="T90" fmla="*/ 87250 w 93979"/>
                <a:gd name="T91" fmla="*/ 13449 h 53340"/>
                <a:gd name="T92" fmla="*/ 81268 w 93979"/>
                <a:gd name="T93" fmla="*/ 14770 h 53340"/>
                <a:gd name="T94" fmla="*/ 77407 w 93979"/>
                <a:gd name="T95" fmla="*/ 16814 h 53340"/>
                <a:gd name="T96" fmla="*/ 74181 w 93979"/>
                <a:gd name="T97" fmla="*/ 17144 h 53340"/>
                <a:gd name="T98" fmla="*/ 76061 w 93979"/>
                <a:gd name="T99" fmla="*/ 22644 h 53340"/>
                <a:gd name="T100" fmla="*/ 81369 w 93979"/>
                <a:gd name="T101" fmla="*/ 24002 h 53340"/>
                <a:gd name="T102" fmla="*/ 80696 w 93979"/>
                <a:gd name="T103" fmla="*/ 23215 h 53340"/>
                <a:gd name="T104" fmla="*/ 80938 w 93979"/>
                <a:gd name="T105" fmla="*/ 21374 h 53340"/>
                <a:gd name="T106" fmla="*/ 81623 w 93979"/>
                <a:gd name="T107" fmla="*/ 17970 h 53340"/>
                <a:gd name="T108" fmla="*/ 84592 w 93979"/>
                <a:gd name="T109" fmla="*/ 16814 h 53340"/>
                <a:gd name="T110" fmla="*/ 91695 w 93979"/>
                <a:gd name="T111" fmla="*/ 16484 h 53340"/>
                <a:gd name="T112" fmla="*/ 87250 w 93979"/>
                <a:gd name="T113" fmla="*/ 13449 h 53340"/>
                <a:gd name="T114" fmla="*/ 73876 w 93979"/>
                <a:gd name="T115" fmla="*/ 13995 h 53340"/>
                <a:gd name="T116" fmla="*/ 73995 w 93979"/>
                <a:gd name="T117" fmla="*/ 13588 h 53340"/>
                <a:gd name="T118" fmla="*/ 73995 w 93979"/>
                <a:gd name="T119" fmla="*/ 13588 h 53340"/>
                <a:gd name="T120" fmla="*/ 68022 w 93979"/>
                <a:gd name="T121" fmla="*/ 8470 h 53340"/>
                <a:gd name="T122" fmla="*/ 66536 w 93979"/>
                <a:gd name="T123" fmla="*/ 8762 h 53340"/>
                <a:gd name="T124" fmla="*/ 72086 w 93979"/>
                <a:gd name="T125" fmla="*/ 8331 h 533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3979"/>
                <a:gd name="T190" fmla="*/ 0 h 53340"/>
                <a:gd name="T191" fmla="*/ 93979 w 93979"/>
                <a:gd name="T192" fmla="*/ 53340 h 5334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3979" h="53340">
                  <a:moveTo>
                    <a:pt x="1574" y="45885"/>
                  </a:moveTo>
                  <a:lnTo>
                    <a:pt x="1244" y="46380"/>
                  </a:lnTo>
                  <a:lnTo>
                    <a:pt x="449" y="46380"/>
                  </a:lnTo>
                  <a:lnTo>
                    <a:pt x="990" y="46748"/>
                  </a:lnTo>
                  <a:lnTo>
                    <a:pt x="257" y="47914"/>
                  </a:lnTo>
                  <a:lnTo>
                    <a:pt x="0" y="48374"/>
                  </a:lnTo>
                  <a:lnTo>
                    <a:pt x="9220" y="52140"/>
                  </a:lnTo>
                  <a:lnTo>
                    <a:pt x="17997" y="52970"/>
                  </a:lnTo>
                  <a:lnTo>
                    <a:pt x="24690" y="52330"/>
                  </a:lnTo>
                  <a:lnTo>
                    <a:pt x="27484" y="51727"/>
                  </a:lnTo>
                  <a:lnTo>
                    <a:pt x="30850" y="50317"/>
                  </a:lnTo>
                  <a:lnTo>
                    <a:pt x="14581" y="50304"/>
                  </a:lnTo>
                  <a:lnTo>
                    <a:pt x="8445" y="50266"/>
                  </a:lnTo>
                  <a:lnTo>
                    <a:pt x="2351" y="46380"/>
                  </a:lnTo>
                  <a:lnTo>
                    <a:pt x="698" y="46380"/>
                  </a:lnTo>
                  <a:lnTo>
                    <a:pt x="393" y="46342"/>
                  </a:lnTo>
                  <a:lnTo>
                    <a:pt x="2291" y="46342"/>
                  </a:lnTo>
                  <a:lnTo>
                    <a:pt x="1574" y="45885"/>
                  </a:lnTo>
                  <a:close/>
                </a:path>
                <a:path w="93979" h="53340">
                  <a:moveTo>
                    <a:pt x="32195" y="49758"/>
                  </a:moveTo>
                  <a:lnTo>
                    <a:pt x="21856" y="49758"/>
                  </a:lnTo>
                  <a:lnTo>
                    <a:pt x="16687" y="50317"/>
                  </a:lnTo>
                  <a:lnTo>
                    <a:pt x="30850" y="50317"/>
                  </a:lnTo>
                  <a:lnTo>
                    <a:pt x="32195" y="49758"/>
                  </a:lnTo>
                  <a:close/>
                </a:path>
                <a:path w="93979" h="53340">
                  <a:moveTo>
                    <a:pt x="16807" y="50304"/>
                  </a:moveTo>
                  <a:close/>
                </a:path>
                <a:path w="93979" h="53340">
                  <a:moveTo>
                    <a:pt x="49072" y="0"/>
                  </a:moveTo>
                  <a:lnTo>
                    <a:pt x="47434" y="888"/>
                  </a:lnTo>
                  <a:lnTo>
                    <a:pt x="35886" y="4348"/>
                  </a:lnTo>
                  <a:lnTo>
                    <a:pt x="29865" y="7470"/>
                  </a:lnTo>
                  <a:lnTo>
                    <a:pt x="27419" y="12026"/>
                  </a:lnTo>
                  <a:lnTo>
                    <a:pt x="26593" y="19786"/>
                  </a:lnTo>
                  <a:lnTo>
                    <a:pt x="20352" y="33492"/>
                  </a:lnTo>
                  <a:lnTo>
                    <a:pt x="13439" y="41448"/>
                  </a:lnTo>
                  <a:lnTo>
                    <a:pt x="7027" y="45205"/>
                  </a:lnTo>
                  <a:lnTo>
                    <a:pt x="2286" y="46316"/>
                  </a:lnTo>
                  <a:lnTo>
                    <a:pt x="9017" y="50266"/>
                  </a:lnTo>
                  <a:lnTo>
                    <a:pt x="16807" y="50304"/>
                  </a:lnTo>
                  <a:lnTo>
                    <a:pt x="21856" y="49758"/>
                  </a:lnTo>
                  <a:lnTo>
                    <a:pt x="32195" y="49758"/>
                  </a:lnTo>
                  <a:lnTo>
                    <a:pt x="47828" y="29895"/>
                  </a:lnTo>
                  <a:lnTo>
                    <a:pt x="48336" y="28143"/>
                  </a:lnTo>
                  <a:lnTo>
                    <a:pt x="48869" y="26733"/>
                  </a:lnTo>
                  <a:lnTo>
                    <a:pt x="49281" y="26733"/>
                  </a:lnTo>
                  <a:lnTo>
                    <a:pt x="50114" y="25133"/>
                  </a:lnTo>
                  <a:lnTo>
                    <a:pt x="51013" y="22567"/>
                  </a:lnTo>
                  <a:lnTo>
                    <a:pt x="51155" y="22224"/>
                  </a:lnTo>
                  <a:lnTo>
                    <a:pt x="57213" y="12966"/>
                  </a:lnTo>
                  <a:lnTo>
                    <a:pt x="68529" y="11341"/>
                  </a:lnTo>
                  <a:lnTo>
                    <a:pt x="69977" y="11036"/>
                  </a:lnTo>
                  <a:lnTo>
                    <a:pt x="74538" y="11036"/>
                  </a:lnTo>
                  <a:lnTo>
                    <a:pt x="72476" y="8762"/>
                  </a:lnTo>
                  <a:lnTo>
                    <a:pt x="66535" y="8762"/>
                  </a:lnTo>
                  <a:lnTo>
                    <a:pt x="57988" y="5981"/>
                  </a:lnTo>
                  <a:lnTo>
                    <a:pt x="51003" y="1663"/>
                  </a:lnTo>
                  <a:lnTo>
                    <a:pt x="49072" y="0"/>
                  </a:lnTo>
                  <a:close/>
                </a:path>
                <a:path w="93979" h="53340">
                  <a:moveTo>
                    <a:pt x="74538" y="11036"/>
                  </a:moveTo>
                  <a:lnTo>
                    <a:pt x="69977" y="11036"/>
                  </a:lnTo>
                  <a:lnTo>
                    <a:pt x="70751" y="11201"/>
                  </a:lnTo>
                  <a:lnTo>
                    <a:pt x="71310" y="11810"/>
                  </a:lnTo>
                  <a:lnTo>
                    <a:pt x="71208" y="12712"/>
                  </a:lnTo>
                  <a:lnTo>
                    <a:pt x="71031" y="13322"/>
                  </a:lnTo>
                  <a:lnTo>
                    <a:pt x="70700" y="26873"/>
                  </a:lnTo>
                  <a:lnTo>
                    <a:pt x="81902" y="30975"/>
                  </a:lnTo>
                  <a:lnTo>
                    <a:pt x="84086" y="31902"/>
                  </a:lnTo>
                  <a:lnTo>
                    <a:pt x="86080" y="31927"/>
                  </a:lnTo>
                  <a:lnTo>
                    <a:pt x="91046" y="29438"/>
                  </a:lnTo>
                  <a:lnTo>
                    <a:pt x="91172" y="28930"/>
                  </a:lnTo>
                  <a:lnTo>
                    <a:pt x="85547" y="28930"/>
                  </a:lnTo>
                  <a:lnTo>
                    <a:pt x="84429" y="28879"/>
                  </a:lnTo>
                  <a:lnTo>
                    <a:pt x="82926" y="28244"/>
                  </a:lnTo>
                  <a:lnTo>
                    <a:pt x="73672" y="24777"/>
                  </a:lnTo>
                  <a:lnTo>
                    <a:pt x="73911" y="14770"/>
                  </a:lnTo>
                  <a:lnTo>
                    <a:pt x="73875" y="13995"/>
                  </a:lnTo>
                  <a:lnTo>
                    <a:pt x="74688" y="11201"/>
                  </a:lnTo>
                  <a:lnTo>
                    <a:pt x="74538" y="11036"/>
                  </a:lnTo>
                  <a:close/>
                </a:path>
                <a:path w="93979" h="53340">
                  <a:moveTo>
                    <a:pt x="91694" y="16484"/>
                  </a:moveTo>
                  <a:lnTo>
                    <a:pt x="86626" y="16484"/>
                  </a:lnTo>
                  <a:lnTo>
                    <a:pt x="88038" y="16776"/>
                  </a:lnTo>
                  <a:lnTo>
                    <a:pt x="90360" y="19392"/>
                  </a:lnTo>
                  <a:lnTo>
                    <a:pt x="89649" y="23215"/>
                  </a:lnTo>
                  <a:lnTo>
                    <a:pt x="89068" y="25298"/>
                  </a:lnTo>
                  <a:lnTo>
                    <a:pt x="88176" y="27622"/>
                  </a:lnTo>
                  <a:lnTo>
                    <a:pt x="85547" y="28930"/>
                  </a:lnTo>
                  <a:lnTo>
                    <a:pt x="91172" y="28930"/>
                  </a:lnTo>
                  <a:lnTo>
                    <a:pt x="92954" y="22224"/>
                  </a:lnTo>
                  <a:lnTo>
                    <a:pt x="93878" y="18999"/>
                  </a:lnTo>
                  <a:lnTo>
                    <a:pt x="91694" y="16484"/>
                  </a:lnTo>
                  <a:close/>
                </a:path>
                <a:path w="93979" h="53340">
                  <a:moveTo>
                    <a:pt x="49281" y="26733"/>
                  </a:moveTo>
                  <a:lnTo>
                    <a:pt x="48869" y="26733"/>
                  </a:lnTo>
                  <a:lnTo>
                    <a:pt x="48327" y="28270"/>
                  </a:lnTo>
                  <a:lnTo>
                    <a:pt x="48158" y="28892"/>
                  </a:lnTo>
                  <a:lnTo>
                    <a:pt x="49281" y="26733"/>
                  </a:lnTo>
                  <a:close/>
                </a:path>
                <a:path w="93979" h="53340">
                  <a:moveTo>
                    <a:pt x="87249" y="13449"/>
                  </a:moveTo>
                  <a:lnTo>
                    <a:pt x="84010" y="13944"/>
                  </a:lnTo>
                  <a:lnTo>
                    <a:pt x="81267" y="14770"/>
                  </a:lnTo>
                  <a:lnTo>
                    <a:pt x="79616" y="16459"/>
                  </a:lnTo>
                  <a:lnTo>
                    <a:pt x="77406" y="16814"/>
                  </a:lnTo>
                  <a:lnTo>
                    <a:pt x="76136" y="16992"/>
                  </a:lnTo>
                  <a:lnTo>
                    <a:pt x="74180" y="17144"/>
                  </a:lnTo>
                  <a:lnTo>
                    <a:pt x="74726" y="20294"/>
                  </a:lnTo>
                  <a:lnTo>
                    <a:pt x="76060" y="22644"/>
                  </a:lnTo>
                  <a:lnTo>
                    <a:pt x="77546" y="24345"/>
                  </a:lnTo>
                  <a:lnTo>
                    <a:pt x="81368" y="24002"/>
                  </a:lnTo>
                  <a:lnTo>
                    <a:pt x="81064" y="23698"/>
                  </a:lnTo>
                  <a:lnTo>
                    <a:pt x="80695" y="23215"/>
                  </a:lnTo>
                  <a:lnTo>
                    <a:pt x="81699" y="22567"/>
                  </a:lnTo>
                  <a:lnTo>
                    <a:pt x="80937" y="21374"/>
                  </a:lnTo>
                  <a:lnTo>
                    <a:pt x="80708" y="20370"/>
                  </a:lnTo>
                  <a:lnTo>
                    <a:pt x="81622" y="17970"/>
                  </a:lnTo>
                  <a:lnTo>
                    <a:pt x="83983" y="16992"/>
                  </a:lnTo>
                  <a:lnTo>
                    <a:pt x="84591" y="16814"/>
                  </a:lnTo>
                  <a:lnTo>
                    <a:pt x="86626" y="16484"/>
                  </a:lnTo>
                  <a:lnTo>
                    <a:pt x="91694" y="16484"/>
                  </a:lnTo>
                  <a:lnTo>
                    <a:pt x="89598" y="14071"/>
                  </a:lnTo>
                  <a:lnTo>
                    <a:pt x="87249" y="13449"/>
                  </a:lnTo>
                  <a:close/>
                </a:path>
                <a:path w="93979" h="53340">
                  <a:moveTo>
                    <a:pt x="73934" y="13793"/>
                  </a:moveTo>
                  <a:lnTo>
                    <a:pt x="73875" y="13995"/>
                  </a:lnTo>
                  <a:lnTo>
                    <a:pt x="73934" y="13793"/>
                  </a:lnTo>
                  <a:close/>
                </a:path>
                <a:path w="93979" h="53340">
                  <a:moveTo>
                    <a:pt x="73994" y="13588"/>
                  </a:moveTo>
                  <a:lnTo>
                    <a:pt x="73934" y="13793"/>
                  </a:lnTo>
                  <a:lnTo>
                    <a:pt x="73994" y="13588"/>
                  </a:lnTo>
                  <a:close/>
                </a:path>
                <a:path w="93979" h="53340">
                  <a:moveTo>
                    <a:pt x="70319" y="7988"/>
                  </a:moveTo>
                  <a:lnTo>
                    <a:pt x="68021" y="8470"/>
                  </a:lnTo>
                  <a:lnTo>
                    <a:pt x="67462" y="8547"/>
                  </a:lnTo>
                  <a:lnTo>
                    <a:pt x="66535" y="8762"/>
                  </a:lnTo>
                  <a:lnTo>
                    <a:pt x="72476" y="8762"/>
                  </a:lnTo>
                  <a:lnTo>
                    <a:pt x="72085" y="8331"/>
                  </a:lnTo>
                  <a:lnTo>
                    <a:pt x="70319" y="7988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24" name="object 10"/>
            <p:cNvSpPr>
              <a:spLocks/>
            </p:cNvSpPr>
            <p:nvPr/>
          </p:nvSpPr>
          <p:spPr bwMode="auto">
            <a:xfrm>
              <a:off x="10745673" y="529500"/>
              <a:ext cx="15240" cy="15240"/>
            </a:xfrm>
            <a:custGeom>
              <a:avLst/>
              <a:gdLst>
                <a:gd name="T0" fmla="*/ 8483 w 15240"/>
                <a:gd name="T1" fmla="*/ 14884 h 15240"/>
                <a:gd name="T2" fmla="*/ 7924 w 15240"/>
                <a:gd name="T3" fmla="*/ 14770 h 15240"/>
                <a:gd name="T4" fmla="*/ 7366 w 15240"/>
                <a:gd name="T5" fmla="*/ 14579 h 15240"/>
                <a:gd name="T6" fmla="*/ 6781 w 15240"/>
                <a:gd name="T7" fmla="*/ 14338 h 15240"/>
                <a:gd name="T8" fmla="*/ 3073 w 15240"/>
                <a:gd name="T9" fmla="*/ 12979 h 15240"/>
                <a:gd name="T10" fmla="*/ 0 w 15240"/>
                <a:gd name="T11" fmla="*/ 9309 h 15240"/>
                <a:gd name="T12" fmla="*/ 1524 w 15240"/>
                <a:gd name="T13" fmla="*/ 11315 h 15240"/>
                <a:gd name="T14" fmla="*/ 4787 w 15240"/>
                <a:gd name="T15" fmla="*/ 14935 h 15240"/>
                <a:gd name="T16" fmla="*/ 8483 w 15240"/>
                <a:gd name="T17" fmla="*/ 14884 h 15240"/>
                <a:gd name="T18" fmla="*/ 15176 w 15240"/>
                <a:gd name="T19" fmla="*/ 3022 h 15240"/>
                <a:gd name="T20" fmla="*/ 11315 w 15240"/>
                <a:gd name="T21" fmla="*/ 0 h 15240"/>
                <a:gd name="T22" fmla="*/ 10439 w 15240"/>
                <a:gd name="T23" fmla="*/ 12 h 15240"/>
                <a:gd name="T24" fmla="*/ 9474 w 15240"/>
                <a:gd name="T25" fmla="*/ 165 h 15240"/>
                <a:gd name="T26" fmla="*/ 8750 w 15240"/>
                <a:gd name="T27" fmla="*/ 368 h 15240"/>
                <a:gd name="T28" fmla="*/ 6489 w 15240"/>
                <a:gd name="T29" fmla="*/ 1320 h 15240"/>
                <a:gd name="T30" fmla="*/ 5575 w 15240"/>
                <a:gd name="T31" fmla="*/ 3721 h 15240"/>
                <a:gd name="T32" fmla="*/ 5791 w 15240"/>
                <a:gd name="T33" fmla="*/ 4724 h 15240"/>
                <a:gd name="T34" fmla="*/ 6565 w 15240"/>
                <a:gd name="T35" fmla="*/ 5930 h 15240"/>
                <a:gd name="T36" fmla="*/ 5067 w 15240"/>
                <a:gd name="T37" fmla="*/ 6883 h 15240"/>
                <a:gd name="T38" fmla="*/ 5321 w 15240"/>
                <a:gd name="T39" fmla="*/ 7226 h 15240"/>
                <a:gd name="T40" fmla="*/ 5537 w 15240"/>
                <a:gd name="T41" fmla="*/ 7493 h 15240"/>
                <a:gd name="T42" fmla="*/ 5321 w 15240"/>
                <a:gd name="T43" fmla="*/ 7226 h 15240"/>
                <a:gd name="T44" fmla="*/ 4330 w 15240"/>
                <a:gd name="T45" fmla="*/ 7353 h 15240"/>
                <a:gd name="T46" fmla="*/ 4102 w 15240"/>
                <a:gd name="T47" fmla="*/ 7493 h 15240"/>
                <a:gd name="T48" fmla="*/ 2311 w 15240"/>
                <a:gd name="T49" fmla="*/ 7594 h 15240"/>
                <a:gd name="T50" fmla="*/ 4775 w 15240"/>
                <a:gd name="T51" fmla="*/ 10464 h 15240"/>
                <a:gd name="T52" fmla="*/ 7645 w 15240"/>
                <a:gd name="T53" fmla="*/ 11544 h 15240"/>
                <a:gd name="T54" fmla="*/ 9194 w 15240"/>
                <a:gd name="T55" fmla="*/ 12204 h 15240"/>
                <a:gd name="T56" fmla="*/ 10414 w 15240"/>
                <a:gd name="T57" fmla="*/ 12280 h 15240"/>
                <a:gd name="T58" fmla="*/ 13042 w 15240"/>
                <a:gd name="T59" fmla="*/ 10985 h 15240"/>
                <a:gd name="T60" fmla="*/ 13931 w 15240"/>
                <a:gd name="T61" fmla="*/ 8636 h 15240"/>
                <a:gd name="T62" fmla="*/ 14312 w 15240"/>
                <a:gd name="T63" fmla="*/ 7226 h 15240"/>
                <a:gd name="T64" fmla="*/ 14528 w 15240"/>
                <a:gd name="T65" fmla="*/ 6489 h 15240"/>
                <a:gd name="T66" fmla="*/ 15176 w 15240"/>
                <a:gd name="T67" fmla="*/ 3022 h 15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40"/>
                <a:gd name="T103" fmla="*/ 0 h 15240"/>
                <a:gd name="T104" fmla="*/ 15240 w 15240"/>
                <a:gd name="T105" fmla="*/ 15240 h 15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40" h="15240">
                  <a:moveTo>
                    <a:pt x="8483" y="14884"/>
                  </a:moveTo>
                  <a:lnTo>
                    <a:pt x="7924" y="14770"/>
                  </a:lnTo>
                  <a:lnTo>
                    <a:pt x="7366" y="14579"/>
                  </a:lnTo>
                  <a:lnTo>
                    <a:pt x="6781" y="14338"/>
                  </a:lnTo>
                  <a:lnTo>
                    <a:pt x="3073" y="12979"/>
                  </a:lnTo>
                  <a:lnTo>
                    <a:pt x="0" y="9309"/>
                  </a:lnTo>
                  <a:lnTo>
                    <a:pt x="1524" y="11315"/>
                  </a:lnTo>
                  <a:lnTo>
                    <a:pt x="4787" y="14935"/>
                  </a:lnTo>
                  <a:lnTo>
                    <a:pt x="8483" y="14884"/>
                  </a:lnTo>
                  <a:close/>
                </a:path>
                <a:path w="15240" h="15240">
                  <a:moveTo>
                    <a:pt x="15176" y="3022"/>
                  </a:moveTo>
                  <a:lnTo>
                    <a:pt x="11315" y="0"/>
                  </a:lnTo>
                  <a:lnTo>
                    <a:pt x="10439" y="12"/>
                  </a:lnTo>
                  <a:lnTo>
                    <a:pt x="9474" y="165"/>
                  </a:lnTo>
                  <a:lnTo>
                    <a:pt x="8750" y="368"/>
                  </a:lnTo>
                  <a:lnTo>
                    <a:pt x="6489" y="1320"/>
                  </a:lnTo>
                  <a:lnTo>
                    <a:pt x="5575" y="3721"/>
                  </a:lnTo>
                  <a:lnTo>
                    <a:pt x="5791" y="4724"/>
                  </a:lnTo>
                  <a:lnTo>
                    <a:pt x="6565" y="5930"/>
                  </a:lnTo>
                  <a:lnTo>
                    <a:pt x="5067" y="6883"/>
                  </a:lnTo>
                  <a:lnTo>
                    <a:pt x="5321" y="7226"/>
                  </a:lnTo>
                  <a:lnTo>
                    <a:pt x="5537" y="7493"/>
                  </a:lnTo>
                  <a:lnTo>
                    <a:pt x="5321" y="7226"/>
                  </a:lnTo>
                  <a:lnTo>
                    <a:pt x="4330" y="7353"/>
                  </a:lnTo>
                  <a:lnTo>
                    <a:pt x="4102" y="7493"/>
                  </a:lnTo>
                  <a:lnTo>
                    <a:pt x="2311" y="7594"/>
                  </a:lnTo>
                  <a:lnTo>
                    <a:pt x="4775" y="10464"/>
                  </a:lnTo>
                  <a:lnTo>
                    <a:pt x="7645" y="11544"/>
                  </a:lnTo>
                  <a:lnTo>
                    <a:pt x="9194" y="12204"/>
                  </a:lnTo>
                  <a:lnTo>
                    <a:pt x="10414" y="12280"/>
                  </a:lnTo>
                  <a:lnTo>
                    <a:pt x="13042" y="10985"/>
                  </a:lnTo>
                  <a:lnTo>
                    <a:pt x="13931" y="8636"/>
                  </a:lnTo>
                  <a:lnTo>
                    <a:pt x="14312" y="7226"/>
                  </a:lnTo>
                  <a:lnTo>
                    <a:pt x="14528" y="6489"/>
                  </a:lnTo>
                  <a:lnTo>
                    <a:pt x="15176" y="3022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7925" name="object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813630" y="535508"/>
              <a:ext cx="11620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6" name="object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601427" y="482343"/>
              <a:ext cx="284635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7" name="object 1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625746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8" name="object 1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09193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9" name="object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617961" y="980769"/>
              <a:ext cx="27698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0" name="object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96599" y="889110"/>
              <a:ext cx="297717" cy="120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1" name="object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92638" y="560603"/>
              <a:ext cx="32054" cy="6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32" name="object 18"/>
            <p:cNvSpPr>
              <a:spLocks/>
            </p:cNvSpPr>
            <p:nvPr/>
          </p:nvSpPr>
          <p:spPr bwMode="auto">
            <a:xfrm>
              <a:off x="10438293" y="523908"/>
              <a:ext cx="35560" cy="29845"/>
            </a:xfrm>
            <a:custGeom>
              <a:avLst/>
              <a:gdLst>
                <a:gd name="T0" fmla="*/ 14287 w 35559"/>
                <a:gd name="T1" fmla="*/ 0 h 29845"/>
                <a:gd name="T2" fmla="*/ 13601 w 35559"/>
                <a:gd name="T3" fmla="*/ 165 h 29845"/>
                <a:gd name="T4" fmla="*/ 13243 w 35559"/>
                <a:gd name="T5" fmla="*/ 546 h 29845"/>
                <a:gd name="T6" fmla="*/ 13246 w 35559"/>
                <a:gd name="T7" fmla="*/ 1981 h 29845"/>
                <a:gd name="T8" fmla="*/ 13365 w 35559"/>
                <a:gd name="T9" fmla="*/ 3721 h 29845"/>
                <a:gd name="T10" fmla="*/ 13639 w 35559"/>
                <a:gd name="T11" fmla="*/ 14973 h 29845"/>
                <a:gd name="T12" fmla="*/ 3822 w 35559"/>
                <a:gd name="T13" fmla="*/ 19367 h 29845"/>
                <a:gd name="T14" fmla="*/ 2552 w 35559"/>
                <a:gd name="T15" fmla="*/ 19875 h 29845"/>
                <a:gd name="T16" fmla="*/ 787 w 35559"/>
                <a:gd name="T17" fmla="*/ 20472 h 29845"/>
                <a:gd name="T18" fmla="*/ 0 w 35559"/>
                <a:gd name="T19" fmla="*/ 20599 h 29845"/>
                <a:gd name="T20" fmla="*/ 2806 w 35559"/>
                <a:gd name="T21" fmla="*/ 21666 h 29845"/>
                <a:gd name="T22" fmla="*/ 10960 w 35559"/>
                <a:gd name="T23" fmla="*/ 24968 h 29845"/>
                <a:gd name="T24" fmla="*/ 17741 w 35559"/>
                <a:gd name="T25" fmla="*/ 29540 h 29845"/>
                <a:gd name="T26" fmla="*/ 27712 w 35559"/>
                <a:gd name="T27" fmla="*/ 28816 h 29845"/>
                <a:gd name="T28" fmla="*/ 34837 w 35559"/>
                <a:gd name="T29" fmla="*/ 16840 h 29845"/>
                <a:gd name="T30" fmla="*/ 35040 w 35559"/>
                <a:gd name="T31" fmla="*/ 16560 h 29845"/>
                <a:gd name="T32" fmla="*/ 35332 w 35559"/>
                <a:gd name="T33" fmla="*/ 16078 h 29845"/>
                <a:gd name="T34" fmla="*/ 33973 w 35559"/>
                <a:gd name="T35" fmla="*/ 13271 h 29845"/>
                <a:gd name="T36" fmla="*/ 33363 w 35559"/>
                <a:gd name="T37" fmla="*/ 11531 h 29845"/>
                <a:gd name="T38" fmla="*/ 33211 w 35559"/>
                <a:gd name="T39" fmla="*/ 11176 h 29845"/>
                <a:gd name="T40" fmla="*/ 28347 w 35559"/>
                <a:gd name="T41" fmla="*/ 3721 h 29845"/>
                <a:gd name="T42" fmla="*/ 20511 w 35559"/>
                <a:gd name="T43" fmla="*/ 1270 h 29845"/>
                <a:gd name="T44" fmla="*/ 17272 w 35559"/>
                <a:gd name="T45" fmla="*/ 546 h 29845"/>
                <a:gd name="T46" fmla="*/ 14287 w 35559"/>
                <a:gd name="T47" fmla="*/ 0 h 2984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5559"/>
                <a:gd name="T73" fmla="*/ 0 h 29845"/>
                <a:gd name="T74" fmla="*/ 35559 w 35559"/>
                <a:gd name="T75" fmla="*/ 29845 h 2984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5559" h="29845">
                  <a:moveTo>
                    <a:pt x="14287" y="0"/>
                  </a:moveTo>
                  <a:lnTo>
                    <a:pt x="13601" y="165"/>
                  </a:lnTo>
                  <a:lnTo>
                    <a:pt x="13243" y="546"/>
                  </a:lnTo>
                  <a:lnTo>
                    <a:pt x="13246" y="1981"/>
                  </a:lnTo>
                  <a:lnTo>
                    <a:pt x="13365" y="3721"/>
                  </a:lnTo>
                  <a:lnTo>
                    <a:pt x="13639" y="14973"/>
                  </a:lnTo>
                  <a:lnTo>
                    <a:pt x="3822" y="19367"/>
                  </a:lnTo>
                  <a:lnTo>
                    <a:pt x="2552" y="19875"/>
                  </a:lnTo>
                  <a:lnTo>
                    <a:pt x="787" y="20472"/>
                  </a:lnTo>
                  <a:lnTo>
                    <a:pt x="0" y="20599"/>
                  </a:lnTo>
                  <a:lnTo>
                    <a:pt x="2806" y="21666"/>
                  </a:lnTo>
                  <a:lnTo>
                    <a:pt x="10960" y="24968"/>
                  </a:lnTo>
                  <a:lnTo>
                    <a:pt x="17741" y="29540"/>
                  </a:lnTo>
                  <a:lnTo>
                    <a:pt x="27711" y="28816"/>
                  </a:lnTo>
                  <a:lnTo>
                    <a:pt x="34836" y="16840"/>
                  </a:lnTo>
                  <a:lnTo>
                    <a:pt x="35039" y="16560"/>
                  </a:lnTo>
                  <a:lnTo>
                    <a:pt x="35331" y="16078"/>
                  </a:lnTo>
                  <a:lnTo>
                    <a:pt x="33972" y="13271"/>
                  </a:lnTo>
                  <a:lnTo>
                    <a:pt x="33362" y="11531"/>
                  </a:lnTo>
                  <a:lnTo>
                    <a:pt x="33210" y="11176"/>
                  </a:lnTo>
                  <a:lnTo>
                    <a:pt x="28346" y="3721"/>
                  </a:lnTo>
                  <a:lnTo>
                    <a:pt x="20510" y="1270"/>
                  </a:lnTo>
                  <a:lnTo>
                    <a:pt x="17272" y="546"/>
                  </a:lnTo>
                  <a:lnTo>
                    <a:pt x="14287" y="0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33" name="object 19"/>
            <p:cNvSpPr>
              <a:spLocks/>
            </p:cNvSpPr>
            <p:nvPr/>
          </p:nvSpPr>
          <p:spPr bwMode="auto">
            <a:xfrm>
              <a:off x="10428783" y="512848"/>
              <a:ext cx="93980" cy="53340"/>
            </a:xfrm>
            <a:custGeom>
              <a:avLst/>
              <a:gdLst>
                <a:gd name="T0" fmla="*/ 45587 w 93979"/>
                <a:gd name="T1" fmla="*/ 28270 h 53340"/>
                <a:gd name="T2" fmla="*/ 69188 w 93979"/>
                <a:gd name="T3" fmla="*/ 52330 h 53340"/>
                <a:gd name="T4" fmla="*/ 89122 w 93979"/>
                <a:gd name="T5" fmla="*/ 50317 h 53340"/>
                <a:gd name="T6" fmla="*/ 85728 w 93979"/>
                <a:gd name="T7" fmla="*/ 49758 h 53340"/>
                <a:gd name="T8" fmla="*/ 80439 w 93979"/>
                <a:gd name="T9" fmla="*/ 41448 h 53340"/>
                <a:gd name="T10" fmla="*/ 66218 w 93979"/>
                <a:gd name="T11" fmla="*/ 51688 h 53340"/>
                <a:gd name="T12" fmla="*/ 92304 w 93979"/>
                <a:gd name="T13" fmla="*/ 45885 h 53340"/>
                <a:gd name="T14" fmla="*/ 89122 w 93979"/>
                <a:gd name="T15" fmla="*/ 50317 h 53340"/>
                <a:gd name="T16" fmla="*/ 92888 w 93979"/>
                <a:gd name="T17" fmla="*/ 46748 h 53340"/>
                <a:gd name="T18" fmla="*/ 92304 w 93979"/>
                <a:gd name="T19" fmla="*/ 45885 h 53340"/>
                <a:gd name="T20" fmla="*/ 72022 w 93979"/>
                <a:gd name="T21" fmla="*/ 49758 h 53340"/>
                <a:gd name="T22" fmla="*/ 85728 w 93979"/>
                <a:gd name="T23" fmla="*/ 49758 h 53340"/>
                <a:gd name="T24" fmla="*/ 93429 w 93979"/>
                <a:gd name="T25" fmla="*/ 46380 h 53340"/>
                <a:gd name="T26" fmla="*/ 0 w 93979"/>
                <a:gd name="T27" fmla="*/ 18999 h 53340"/>
                <a:gd name="T28" fmla="*/ 7797 w 93979"/>
                <a:gd name="T29" fmla="*/ 31927 h 53340"/>
                <a:gd name="T30" fmla="*/ 17559 w 93979"/>
                <a:gd name="T31" fmla="*/ 28930 h 53340"/>
                <a:gd name="T32" fmla="*/ 4810 w 93979"/>
                <a:gd name="T33" fmla="*/ 25298 h 53340"/>
                <a:gd name="T34" fmla="*/ 5769 w 93979"/>
                <a:gd name="T35" fmla="*/ 16814 h 53340"/>
                <a:gd name="T36" fmla="*/ 14262 w 93979"/>
                <a:gd name="T37" fmla="*/ 16459 h 53340"/>
                <a:gd name="T38" fmla="*/ 6629 w 93979"/>
                <a:gd name="T39" fmla="*/ 13449 h 53340"/>
                <a:gd name="T40" fmla="*/ 20002 w 93979"/>
                <a:gd name="T41" fmla="*/ 13995 h 53340"/>
                <a:gd name="T42" fmla="*/ 10883 w 93979"/>
                <a:gd name="T43" fmla="*/ 28270 h 53340"/>
                <a:gd name="T44" fmla="*/ 17559 w 93979"/>
                <a:gd name="T45" fmla="*/ 28930 h 53340"/>
                <a:gd name="T46" fmla="*/ 65928 w 93979"/>
                <a:gd name="T47" fmla="*/ 11036 h 53340"/>
                <a:gd name="T48" fmla="*/ 36664 w 93979"/>
                <a:gd name="T49" fmla="*/ 12966 h 53340"/>
                <a:gd name="T50" fmla="*/ 45720 w 93979"/>
                <a:gd name="T51" fmla="*/ 28892 h 53340"/>
                <a:gd name="T52" fmla="*/ 70449 w 93979"/>
                <a:gd name="T53" fmla="*/ 26733 h 53340"/>
                <a:gd name="T54" fmla="*/ 65928 w 93979"/>
                <a:gd name="T55" fmla="*/ 11036 h 53340"/>
                <a:gd name="T56" fmla="*/ 9334 w 93979"/>
                <a:gd name="T57" fmla="*/ 16814 h 53340"/>
                <a:gd name="T58" fmla="*/ 13169 w 93979"/>
                <a:gd name="T59" fmla="*/ 20370 h 53340"/>
                <a:gd name="T60" fmla="*/ 12297 w 93979"/>
                <a:gd name="T61" fmla="*/ 22644 h 53340"/>
                <a:gd name="T62" fmla="*/ 12509 w 93979"/>
                <a:gd name="T63" fmla="*/ 24002 h 53340"/>
                <a:gd name="T64" fmla="*/ 19151 w 93979"/>
                <a:gd name="T65" fmla="*/ 20294 h 53340"/>
                <a:gd name="T66" fmla="*/ 16199 w 93979"/>
                <a:gd name="T67" fmla="*/ 16776 h 53340"/>
                <a:gd name="T68" fmla="*/ 7251 w 93979"/>
                <a:gd name="T69" fmla="*/ 16484 h 53340"/>
                <a:gd name="T70" fmla="*/ 14412 w 93979"/>
                <a:gd name="T71" fmla="*/ 16484 h 53340"/>
                <a:gd name="T72" fmla="*/ 19943 w 93979"/>
                <a:gd name="T73" fmla="*/ 13793 h 53340"/>
                <a:gd name="T74" fmla="*/ 19339 w 93979"/>
                <a:gd name="T75" fmla="*/ 11036 h 53340"/>
                <a:gd name="T76" fmla="*/ 19939 w 93979"/>
                <a:gd name="T77" fmla="*/ 13588 h 53340"/>
                <a:gd name="T78" fmla="*/ 22669 w 93979"/>
                <a:gd name="T79" fmla="*/ 12712 h 53340"/>
                <a:gd name="T80" fmla="*/ 23901 w 93979"/>
                <a:gd name="T81" fmla="*/ 11036 h 53340"/>
                <a:gd name="T82" fmla="*/ 27343 w 93979"/>
                <a:gd name="T83" fmla="*/ 8762 h 53340"/>
                <a:gd name="T84" fmla="*/ 23558 w 93979"/>
                <a:gd name="T85" fmla="*/ 7988 h 53340"/>
                <a:gd name="T86" fmla="*/ 35890 w 93979"/>
                <a:gd name="T87" fmla="*/ 5981 h 53340"/>
                <a:gd name="T88" fmla="*/ 64013 w 93979"/>
                <a:gd name="T89" fmla="*/ 7470 h 53340"/>
                <a:gd name="T90" fmla="*/ 44805 w 93979"/>
                <a:gd name="T91" fmla="*/ 0 h 533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3979"/>
                <a:gd name="T139" fmla="*/ 0 h 53340"/>
                <a:gd name="T140" fmla="*/ 93979 w 93979"/>
                <a:gd name="T141" fmla="*/ 53340 h 533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3979" h="53340">
                  <a:moveTo>
                    <a:pt x="70448" y="26733"/>
                  </a:moveTo>
                  <a:lnTo>
                    <a:pt x="45008" y="26733"/>
                  </a:lnTo>
                  <a:lnTo>
                    <a:pt x="45587" y="28270"/>
                  </a:lnTo>
                  <a:lnTo>
                    <a:pt x="46050" y="29895"/>
                  </a:lnTo>
                  <a:lnTo>
                    <a:pt x="66421" y="51727"/>
                  </a:lnTo>
                  <a:lnTo>
                    <a:pt x="69187" y="52330"/>
                  </a:lnTo>
                  <a:lnTo>
                    <a:pt x="75880" y="52970"/>
                  </a:lnTo>
                  <a:lnTo>
                    <a:pt x="84657" y="52140"/>
                  </a:lnTo>
                  <a:lnTo>
                    <a:pt x="89121" y="50317"/>
                  </a:lnTo>
                  <a:lnTo>
                    <a:pt x="77010" y="50304"/>
                  </a:lnTo>
                  <a:lnTo>
                    <a:pt x="72021" y="49758"/>
                  </a:lnTo>
                  <a:lnTo>
                    <a:pt x="85727" y="49758"/>
                  </a:lnTo>
                  <a:lnTo>
                    <a:pt x="91592" y="46316"/>
                  </a:lnTo>
                  <a:lnTo>
                    <a:pt x="86851" y="45205"/>
                  </a:lnTo>
                  <a:lnTo>
                    <a:pt x="80438" y="41448"/>
                  </a:lnTo>
                  <a:lnTo>
                    <a:pt x="73525" y="33492"/>
                  </a:lnTo>
                  <a:lnTo>
                    <a:pt x="70448" y="26733"/>
                  </a:lnTo>
                  <a:close/>
                </a:path>
                <a:path w="93979" h="53340">
                  <a:moveTo>
                    <a:pt x="66217" y="51688"/>
                  </a:moveTo>
                  <a:lnTo>
                    <a:pt x="66394" y="51727"/>
                  </a:lnTo>
                  <a:lnTo>
                    <a:pt x="66217" y="51688"/>
                  </a:lnTo>
                  <a:close/>
                </a:path>
                <a:path w="93979" h="53340">
                  <a:moveTo>
                    <a:pt x="92303" y="45885"/>
                  </a:moveTo>
                  <a:lnTo>
                    <a:pt x="85432" y="50266"/>
                  </a:lnTo>
                  <a:lnTo>
                    <a:pt x="77190" y="50317"/>
                  </a:lnTo>
                  <a:lnTo>
                    <a:pt x="89121" y="50317"/>
                  </a:lnTo>
                  <a:lnTo>
                    <a:pt x="93878" y="48374"/>
                  </a:lnTo>
                  <a:lnTo>
                    <a:pt x="93586" y="47853"/>
                  </a:lnTo>
                  <a:lnTo>
                    <a:pt x="92887" y="46748"/>
                  </a:lnTo>
                  <a:lnTo>
                    <a:pt x="93428" y="46380"/>
                  </a:lnTo>
                  <a:lnTo>
                    <a:pt x="92633" y="46380"/>
                  </a:lnTo>
                  <a:lnTo>
                    <a:pt x="92303" y="45885"/>
                  </a:lnTo>
                  <a:close/>
                </a:path>
                <a:path w="93979" h="53340">
                  <a:moveTo>
                    <a:pt x="77070" y="50304"/>
                  </a:moveTo>
                  <a:close/>
                </a:path>
                <a:path w="93979" h="53340">
                  <a:moveTo>
                    <a:pt x="85727" y="49758"/>
                  </a:moveTo>
                  <a:lnTo>
                    <a:pt x="72021" y="49758"/>
                  </a:lnTo>
                  <a:lnTo>
                    <a:pt x="77070" y="50304"/>
                  </a:lnTo>
                  <a:lnTo>
                    <a:pt x="84861" y="50266"/>
                  </a:lnTo>
                  <a:lnTo>
                    <a:pt x="85727" y="49758"/>
                  </a:lnTo>
                  <a:close/>
                </a:path>
                <a:path w="93979" h="53340">
                  <a:moveTo>
                    <a:pt x="93484" y="46342"/>
                  </a:moveTo>
                  <a:lnTo>
                    <a:pt x="93179" y="46380"/>
                  </a:lnTo>
                  <a:lnTo>
                    <a:pt x="93428" y="46380"/>
                  </a:lnTo>
                  <a:close/>
                </a:path>
                <a:path w="93979" h="53340">
                  <a:moveTo>
                    <a:pt x="6629" y="13449"/>
                  </a:moveTo>
                  <a:lnTo>
                    <a:pt x="4279" y="14071"/>
                  </a:lnTo>
                  <a:lnTo>
                    <a:pt x="0" y="18999"/>
                  </a:lnTo>
                  <a:lnTo>
                    <a:pt x="1803" y="25298"/>
                  </a:lnTo>
                  <a:lnTo>
                    <a:pt x="2832" y="29438"/>
                  </a:lnTo>
                  <a:lnTo>
                    <a:pt x="7797" y="31927"/>
                  </a:lnTo>
                  <a:lnTo>
                    <a:pt x="9821" y="31889"/>
                  </a:lnTo>
                  <a:lnTo>
                    <a:pt x="11976" y="30975"/>
                  </a:lnTo>
                  <a:lnTo>
                    <a:pt x="17559" y="28930"/>
                  </a:lnTo>
                  <a:lnTo>
                    <a:pt x="8331" y="28930"/>
                  </a:lnTo>
                  <a:lnTo>
                    <a:pt x="5702" y="27622"/>
                  </a:lnTo>
                  <a:lnTo>
                    <a:pt x="4810" y="25298"/>
                  </a:lnTo>
                  <a:lnTo>
                    <a:pt x="4228" y="23215"/>
                  </a:lnTo>
                  <a:lnTo>
                    <a:pt x="3517" y="19392"/>
                  </a:lnTo>
                  <a:lnTo>
                    <a:pt x="5769" y="16814"/>
                  </a:lnTo>
                  <a:lnTo>
                    <a:pt x="7251" y="16484"/>
                  </a:lnTo>
                  <a:lnTo>
                    <a:pt x="14412" y="16484"/>
                  </a:lnTo>
                  <a:lnTo>
                    <a:pt x="14262" y="16459"/>
                  </a:lnTo>
                  <a:lnTo>
                    <a:pt x="12611" y="14770"/>
                  </a:lnTo>
                  <a:lnTo>
                    <a:pt x="9867" y="13944"/>
                  </a:lnTo>
                  <a:lnTo>
                    <a:pt x="6629" y="13449"/>
                  </a:lnTo>
                  <a:close/>
                </a:path>
                <a:path w="93979" h="53340">
                  <a:moveTo>
                    <a:pt x="22848" y="13588"/>
                  </a:moveTo>
                  <a:lnTo>
                    <a:pt x="19939" y="13588"/>
                  </a:lnTo>
                  <a:lnTo>
                    <a:pt x="20002" y="13995"/>
                  </a:lnTo>
                  <a:lnTo>
                    <a:pt x="19967" y="14770"/>
                  </a:lnTo>
                  <a:lnTo>
                    <a:pt x="20205" y="24777"/>
                  </a:lnTo>
                  <a:lnTo>
                    <a:pt x="10883" y="28270"/>
                  </a:lnTo>
                  <a:lnTo>
                    <a:pt x="9448" y="28879"/>
                  </a:lnTo>
                  <a:lnTo>
                    <a:pt x="8331" y="28930"/>
                  </a:lnTo>
                  <a:lnTo>
                    <a:pt x="17559" y="28930"/>
                  </a:lnTo>
                  <a:lnTo>
                    <a:pt x="23177" y="26873"/>
                  </a:lnTo>
                  <a:lnTo>
                    <a:pt x="22848" y="13588"/>
                  </a:lnTo>
                  <a:close/>
                </a:path>
                <a:path w="93979" h="53340">
                  <a:moveTo>
                    <a:pt x="65927" y="11036"/>
                  </a:moveTo>
                  <a:lnTo>
                    <a:pt x="23901" y="11036"/>
                  </a:lnTo>
                  <a:lnTo>
                    <a:pt x="25349" y="11341"/>
                  </a:lnTo>
                  <a:lnTo>
                    <a:pt x="36664" y="12966"/>
                  </a:lnTo>
                  <a:lnTo>
                    <a:pt x="42722" y="22224"/>
                  </a:lnTo>
                  <a:lnTo>
                    <a:pt x="43764" y="25133"/>
                  </a:lnTo>
                  <a:lnTo>
                    <a:pt x="45720" y="28892"/>
                  </a:lnTo>
                  <a:lnTo>
                    <a:pt x="45516" y="28143"/>
                  </a:lnTo>
                  <a:lnTo>
                    <a:pt x="45008" y="26733"/>
                  </a:lnTo>
                  <a:lnTo>
                    <a:pt x="70448" y="26733"/>
                  </a:lnTo>
                  <a:lnTo>
                    <a:pt x="67284" y="19786"/>
                  </a:lnTo>
                  <a:lnTo>
                    <a:pt x="66458" y="12026"/>
                  </a:lnTo>
                  <a:lnTo>
                    <a:pt x="65927" y="11036"/>
                  </a:lnTo>
                  <a:close/>
                </a:path>
                <a:path w="93979" h="53340">
                  <a:moveTo>
                    <a:pt x="16199" y="16776"/>
                  </a:moveTo>
                  <a:lnTo>
                    <a:pt x="9156" y="16776"/>
                  </a:lnTo>
                  <a:lnTo>
                    <a:pt x="9334" y="16814"/>
                  </a:lnTo>
                  <a:lnTo>
                    <a:pt x="9982" y="17017"/>
                  </a:lnTo>
                  <a:lnTo>
                    <a:pt x="12255" y="17970"/>
                  </a:lnTo>
                  <a:lnTo>
                    <a:pt x="13169" y="20370"/>
                  </a:lnTo>
                  <a:lnTo>
                    <a:pt x="12941" y="21374"/>
                  </a:lnTo>
                  <a:lnTo>
                    <a:pt x="12398" y="22224"/>
                  </a:lnTo>
                  <a:lnTo>
                    <a:pt x="12297" y="22644"/>
                  </a:lnTo>
                  <a:lnTo>
                    <a:pt x="13182" y="23215"/>
                  </a:lnTo>
                  <a:lnTo>
                    <a:pt x="12814" y="23698"/>
                  </a:lnTo>
                  <a:lnTo>
                    <a:pt x="12509" y="24002"/>
                  </a:lnTo>
                  <a:lnTo>
                    <a:pt x="16344" y="24345"/>
                  </a:lnTo>
                  <a:lnTo>
                    <a:pt x="17818" y="22644"/>
                  </a:lnTo>
                  <a:lnTo>
                    <a:pt x="19151" y="20294"/>
                  </a:lnTo>
                  <a:lnTo>
                    <a:pt x="19697" y="17144"/>
                  </a:lnTo>
                  <a:lnTo>
                    <a:pt x="17741" y="16992"/>
                  </a:lnTo>
                  <a:lnTo>
                    <a:pt x="16199" y="16776"/>
                  </a:lnTo>
                  <a:close/>
                </a:path>
                <a:path w="93979" h="53340">
                  <a:moveTo>
                    <a:pt x="9230" y="16798"/>
                  </a:moveTo>
                  <a:close/>
                </a:path>
                <a:path w="93979" h="53340">
                  <a:moveTo>
                    <a:pt x="14412" y="16484"/>
                  </a:moveTo>
                  <a:lnTo>
                    <a:pt x="7251" y="16484"/>
                  </a:lnTo>
                  <a:lnTo>
                    <a:pt x="9230" y="16798"/>
                  </a:lnTo>
                  <a:lnTo>
                    <a:pt x="16199" y="16776"/>
                  </a:lnTo>
                  <a:lnTo>
                    <a:pt x="14412" y="16484"/>
                  </a:lnTo>
                  <a:close/>
                </a:path>
                <a:path w="93979" h="53340">
                  <a:moveTo>
                    <a:pt x="19943" y="13793"/>
                  </a:moveTo>
                  <a:lnTo>
                    <a:pt x="19948" y="13995"/>
                  </a:lnTo>
                  <a:lnTo>
                    <a:pt x="19943" y="13793"/>
                  </a:lnTo>
                  <a:close/>
                </a:path>
                <a:path w="93979" h="53340">
                  <a:moveTo>
                    <a:pt x="23558" y="7988"/>
                  </a:moveTo>
                  <a:lnTo>
                    <a:pt x="21793" y="8331"/>
                  </a:lnTo>
                  <a:lnTo>
                    <a:pt x="19339" y="11036"/>
                  </a:lnTo>
                  <a:lnTo>
                    <a:pt x="19230" y="11341"/>
                  </a:lnTo>
                  <a:lnTo>
                    <a:pt x="19943" y="13793"/>
                  </a:lnTo>
                  <a:lnTo>
                    <a:pt x="19939" y="13588"/>
                  </a:lnTo>
                  <a:lnTo>
                    <a:pt x="22848" y="13588"/>
                  </a:lnTo>
                  <a:lnTo>
                    <a:pt x="22743" y="12966"/>
                  </a:lnTo>
                  <a:lnTo>
                    <a:pt x="22669" y="12712"/>
                  </a:lnTo>
                  <a:lnTo>
                    <a:pt x="22567" y="11810"/>
                  </a:lnTo>
                  <a:lnTo>
                    <a:pt x="23126" y="11201"/>
                  </a:lnTo>
                  <a:lnTo>
                    <a:pt x="23901" y="11036"/>
                  </a:lnTo>
                  <a:lnTo>
                    <a:pt x="65927" y="11036"/>
                  </a:lnTo>
                  <a:lnTo>
                    <a:pt x="64706" y="8762"/>
                  </a:lnTo>
                  <a:lnTo>
                    <a:pt x="27343" y="8762"/>
                  </a:lnTo>
                  <a:lnTo>
                    <a:pt x="26416" y="8547"/>
                  </a:lnTo>
                  <a:lnTo>
                    <a:pt x="25857" y="8470"/>
                  </a:lnTo>
                  <a:lnTo>
                    <a:pt x="23558" y="7988"/>
                  </a:lnTo>
                  <a:close/>
                </a:path>
                <a:path w="93979" h="53340">
                  <a:moveTo>
                    <a:pt x="44805" y="0"/>
                  </a:moveTo>
                  <a:lnTo>
                    <a:pt x="42875" y="1663"/>
                  </a:lnTo>
                  <a:lnTo>
                    <a:pt x="35890" y="5981"/>
                  </a:lnTo>
                  <a:lnTo>
                    <a:pt x="27343" y="8762"/>
                  </a:lnTo>
                  <a:lnTo>
                    <a:pt x="64706" y="8762"/>
                  </a:lnTo>
                  <a:lnTo>
                    <a:pt x="64012" y="7470"/>
                  </a:lnTo>
                  <a:lnTo>
                    <a:pt x="57992" y="4348"/>
                  </a:lnTo>
                  <a:lnTo>
                    <a:pt x="46443" y="888"/>
                  </a:lnTo>
                  <a:lnTo>
                    <a:pt x="44805" y="0"/>
                  </a:lnTo>
                  <a:close/>
                </a:path>
              </a:pathLst>
            </a:custGeom>
            <a:solidFill>
              <a:srgbClr val="9DD3F3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34" name="object 20"/>
            <p:cNvSpPr>
              <a:spLocks/>
            </p:cNvSpPr>
            <p:nvPr/>
          </p:nvSpPr>
          <p:spPr bwMode="auto">
            <a:xfrm>
              <a:off x="10432339" y="529500"/>
              <a:ext cx="15240" cy="15240"/>
            </a:xfrm>
            <a:custGeom>
              <a:avLst/>
              <a:gdLst>
                <a:gd name="T0" fmla="*/ 12865 w 15240"/>
                <a:gd name="T1" fmla="*/ 7594 h 15240"/>
                <a:gd name="T2" fmla="*/ 12001 w 15240"/>
                <a:gd name="T3" fmla="*/ 7493 h 15240"/>
                <a:gd name="T4" fmla="*/ 11137 w 15240"/>
                <a:gd name="T5" fmla="*/ 7391 h 15240"/>
                <a:gd name="T6" fmla="*/ 10845 w 15240"/>
                <a:gd name="T7" fmla="*/ 7353 h 15240"/>
                <a:gd name="T8" fmla="*/ 9842 w 15240"/>
                <a:gd name="T9" fmla="*/ 7239 h 15240"/>
                <a:gd name="T10" fmla="*/ 10109 w 15240"/>
                <a:gd name="T11" fmla="*/ 6883 h 15240"/>
                <a:gd name="T12" fmla="*/ 8610 w 15240"/>
                <a:gd name="T13" fmla="*/ 5930 h 15240"/>
                <a:gd name="T14" fmla="*/ 9385 w 15240"/>
                <a:gd name="T15" fmla="*/ 4724 h 15240"/>
                <a:gd name="T16" fmla="*/ 3860 w 15240"/>
                <a:gd name="T17" fmla="*/ 0 h 15240"/>
                <a:gd name="T18" fmla="*/ 3073 w 15240"/>
                <a:gd name="T19" fmla="*/ 165 h 15240"/>
                <a:gd name="T20" fmla="*/ 2387 w 15240"/>
                <a:gd name="T21" fmla="*/ 457 h 15240"/>
                <a:gd name="T22" fmla="*/ 1778 w 15240"/>
                <a:gd name="T23" fmla="*/ 838 h 15240"/>
                <a:gd name="T24" fmla="*/ 1270 w 15240"/>
                <a:gd name="T25" fmla="*/ 1244 h 15240"/>
                <a:gd name="T26" fmla="*/ 0 w 15240"/>
                <a:gd name="T27" fmla="*/ 3022 h 15240"/>
                <a:gd name="T28" fmla="*/ 647 w 15240"/>
                <a:gd name="T29" fmla="*/ 6489 h 15240"/>
                <a:gd name="T30" fmla="*/ 1028 w 15240"/>
                <a:gd name="T31" fmla="*/ 7797 h 15240"/>
                <a:gd name="T32" fmla="*/ 1244 w 15240"/>
                <a:gd name="T33" fmla="*/ 8636 h 15240"/>
                <a:gd name="T34" fmla="*/ 2133 w 15240"/>
                <a:gd name="T35" fmla="*/ 10985 h 15240"/>
                <a:gd name="T36" fmla="*/ 4762 w 15240"/>
                <a:gd name="T37" fmla="*/ 12280 h 15240"/>
                <a:gd name="T38" fmla="*/ 5880 w 15240"/>
                <a:gd name="T39" fmla="*/ 12242 h 15240"/>
                <a:gd name="T40" fmla="*/ 7531 w 15240"/>
                <a:gd name="T41" fmla="*/ 11544 h 15240"/>
                <a:gd name="T42" fmla="*/ 10401 w 15240"/>
                <a:gd name="T43" fmla="*/ 10464 h 15240"/>
                <a:gd name="T44" fmla="*/ 12865 w 15240"/>
                <a:gd name="T45" fmla="*/ 7594 h 15240"/>
                <a:gd name="T46" fmla="*/ 15189 w 15240"/>
                <a:gd name="T47" fmla="*/ 9309 h 15240"/>
                <a:gd name="T48" fmla="*/ 12103 w 15240"/>
                <a:gd name="T49" fmla="*/ 12979 h 15240"/>
                <a:gd name="T50" fmla="*/ 8394 w 15240"/>
                <a:gd name="T51" fmla="*/ 14338 h 15240"/>
                <a:gd name="T52" fmla="*/ 7810 w 15240"/>
                <a:gd name="T53" fmla="*/ 14579 h 15240"/>
                <a:gd name="T54" fmla="*/ 7251 w 15240"/>
                <a:gd name="T55" fmla="*/ 14770 h 15240"/>
                <a:gd name="T56" fmla="*/ 6692 w 15240"/>
                <a:gd name="T57" fmla="*/ 14884 h 15240"/>
                <a:gd name="T58" fmla="*/ 10388 w 15240"/>
                <a:gd name="T59" fmla="*/ 14935 h 15240"/>
                <a:gd name="T60" fmla="*/ 13652 w 15240"/>
                <a:gd name="T61" fmla="*/ 11315 h 15240"/>
                <a:gd name="T62" fmla="*/ 15189 w 15240"/>
                <a:gd name="T63" fmla="*/ 9309 h 152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240"/>
                <a:gd name="T97" fmla="*/ 0 h 15240"/>
                <a:gd name="T98" fmla="*/ 15240 w 15240"/>
                <a:gd name="T99" fmla="*/ 15240 h 152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240" h="15240">
                  <a:moveTo>
                    <a:pt x="12865" y="7594"/>
                  </a:moveTo>
                  <a:lnTo>
                    <a:pt x="12001" y="7493"/>
                  </a:lnTo>
                  <a:lnTo>
                    <a:pt x="11137" y="7391"/>
                  </a:lnTo>
                  <a:lnTo>
                    <a:pt x="10845" y="7353"/>
                  </a:lnTo>
                  <a:lnTo>
                    <a:pt x="9842" y="7239"/>
                  </a:lnTo>
                  <a:lnTo>
                    <a:pt x="10109" y="6883"/>
                  </a:lnTo>
                  <a:lnTo>
                    <a:pt x="8610" y="5930"/>
                  </a:lnTo>
                  <a:lnTo>
                    <a:pt x="9385" y="4724"/>
                  </a:lnTo>
                  <a:lnTo>
                    <a:pt x="3860" y="0"/>
                  </a:lnTo>
                  <a:lnTo>
                    <a:pt x="3073" y="165"/>
                  </a:lnTo>
                  <a:lnTo>
                    <a:pt x="2387" y="457"/>
                  </a:lnTo>
                  <a:lnTo>
                    <a:pt x="1778" y="838"/>
                  </a:lnTo>
                  <a:lnTo>
                    <a:pt x="1270" y="1244"/>
                  </a:lnTo>
                  <a:lnTo>
                    <a:pt x="0" y="3022"/>
                  </a:lnTo>
                  <a:lnTo>
                    <a:pt x="647" y="6489"/>
                  </a:lnTo>
                  <a:lnTo>
                    <a:pt x="1028" y="7797"/>
                  </a:lnTo>
                  <a:lnTo>
                    <a:pt x="1244" y="8636"/>
                  </a:lnTo>
                  <a:lnTo>
                    <a:pt x="2133" y="10985"/>
                  </a:lnTo>
                  <a:lnTo>
                    <a:pt x="4762" y="12280"/>
                  </a:lnTo>
                  <a:lnTo>
                    <a:pt x="5880" y="12242"/>
                  </a:lnTo>
                  <a:lnTo>
                    <a:pt x="7531" y="11544"/>
                  </a:lnTo>
                  <a:lnTo>
                    <a:pt x="10401" y="10464"/>
                  </a:lnTo>
                  <a:lnTo>
                    <a:pt x="12865" y="7594"/>
                  </a:lnTo>
                  <a:close/>
                </a:path>
                <a:path w="15240" h="15240">
                  <a:moveTo>
                    <a:pt x="15189" y="9309"/>
                  </a:moveTo>
                  <a:lnTo>
                    <a:pt x="12103" y="12979"/>
                  </a:lnTo>
                  <a:lnTo>
                    <a:pt x="8394" y="14338"/>
                  </a:lnTo>
                  <a:lnTo>
                    <a:pt x="7810" y="14579"/>
                  </a:lnTo>
                  <a:lnTo>
                    <a:pt x="7251" y="14770"/>
                  </a:lnTo>
                  <a:lnTo>
                    <a:pt x="6692" y="14884"/>
                  </a:lnTo>
                  <a:lnTo>
                    <a:pt x="10388" y="14935"/>
                  </a:lnTo>
                  <a:lnTo>
                    <a:pt x="13652" y="11315"/>
                  </a:lnTo>
                  <a:lnTo>
                    <a:pt x="15189" y="9309"/>
                  </a:lnTo>
                  <a:close/>
                </a:path>
              </a:pathLst>
            </a:custGeom>
            <a:solidFill>
              <a:srgbClr val="1285C6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7935" name="object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367949" y="535508"/>
              <a:ext cx="11621" cy="1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6" name="object 2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0307134" y="482343"/>
              <a:ext cx="284636" cy="557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7" name="object 2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0561142" y="981849"/>
              <a:ext cx="6299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8" name="object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0510559" y="930335"/>
              <a:ext cx="73444" cy="78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39" name="object 2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547540" y="980769"/>
              <a:ext cx="27686" cy="14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40" name="object 26"/>
            <p:cNvSpPr>
              <a:spLocks/>
            </p:cNvSpPr>
            <p:nvPr/>
          </p:nvSpPr>
          <p:spPr bwMode="auto">
            <a:xfrm>
              <a:off x="10586782" y="421251"/>
              <a:ext cx="19685" cy="19685"/>
            </a:xfrm>
            <a:custGeom>
              <a:avLst/>
              <a:gdLst>
                <a:gd name="T0" fmla="*/ 15241 w 19684"/>
                <a:gd name="T1" fmla="*/ 0 h 19684"/>
                <a:gd name="T2" fmla="*/ 9817 w 19684"/>
                <a:gd name="T3" fmla="*/ 0 h 19684"/>
                <a:gd name="T4" fmla="*/ 4394 w 19684"/>
                <a:gd name="T5" fmla="*/ 0 h 19684"/>
                <a:gd name="T6" fmla="*/ 0 w 19684"/>
                <a:gd name="T7" fmla="*/ 4292 h 19684"/>
                <a:gd name="T8" fmla="*/ 0 w 19684"/>
                <a:gd name="T9" fmla="*/ 14860 h 19684"/>
                <a:gd name="T10" fmla="*/ 4394 w 19684"/>
                <a:gd name="T11" fmla="*/ 19152 h 19684"/>
                <a:gd name="T12" fmla="*/ 15241 w 19684"/>
                <a:gd name="T13" fmla="*/ 19152 h 19684"/>
                <a:gd name="T14" fmla="*/ 19635 w 19684"/>
                <a:gd name="T15" fmla="*/ 14860 h 19684"/>
                <a:gd name="T16" fmla="*/ 19635 w 19684"/>
                <a:gd name="T17" fmla="*/ 4292 h 19684"/>
                <a:gd name="T18" fmla="*/ 15241 w 19684"/>
                <a:gd name="T19" fmla="*/ 0 h 196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84"/>
                <a:gd name="T31" fmla="*/ 0 h 19684"/>
                <a:gd name="T32" fmla="*/ 19684 w 19684"/>
                <a:gd name="T33" fmla="*/ 19684 h 1968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84" h="19684">
                  <a:moveTo>
                    <a:pt x="15240" y="0"/>
                  </a:moveTo>
                  <a:lnTo>
                    <a:pt x="9817" y="0"/>
                  </a:lnTo>
                  <a:lnTo>
                    <a:pt x="4394" y="0"/>
                  </a:lnTo>
                  <a:lnTo>
                    <a:pt x="0" y="4292"/>
                  </a:lnTo>
                  <a:lnTo>
                    <a:pt x="0" y="14859"/>
                  </a:lnTo>
                  <a:lnTo>
                    <a:pt x="4394" y="19151"/>
                  </a:lnTo>
                  <a:lnTo>
                    <a:pt x="15240" y="19151"/>
                  </a:lnTo>
                  <a:lnTo>
                    <a:pt x="19634" y="14859"/>
                  </a:lnTo>
                  <a:lnTo>
                    <a:pt x="19634" y="4292"/>
                  </a:lnTo>
                  <a:lnTo>
                    <a:pt x="15240" y="0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41" name="object 27"/>
            <p:cNvSpPr>
              <a:spLocks/>
            </p:cNvSpPr>
            <p:nvPr/>
          </p:nvSpPr>
          <p:spPr bwMode="auto">
            <a:xfrm>
              <a:off x="10482631" y="426389"/>
              <a:ext cx="121920" cy="81915"/>
            </a:xfrm>
            <a:custGeom>
              <a:avLst/>
              <a:gdLst>
                <a:gd name="T0" fmla="*/ 9258 w 121920"/>
                <a:gd name="T1" fmla="*/ 80327 h 81915"/>
                <a:gd name="T2" fmla="*/ 5791 w 121920"/>
                <a:gd name="T3" fmla="*/ 67056 h 81915"/>
                <a:gd name="T4" fmla="*/ 3810 w 121920"/>
                <a:gd name="T5" fmla="*/ 65557 h 81915"/>
                <a:gd name="T6" fmla="*/ 1879 w 121920"/>
                <a:gd name="T7" fmla="*/ 63906 h 81915"/>
                <a:gd name="T8" fmla="*/ 0 w 121920"/>
                <a:gd name="T9" fmla="*/ 62077 h 81915"/>
                <a:gd name="T10" fmla="*/ 2324 w 121920"/>
                <a:gd name="T11" fmla="*/ 78473 h 81915"/>
                <a:gd name="T12" fmla="*/ 9258 w 121920"/>
                <a:gd name="T13" fmla="*/ 80327 h 81915"/>
                <a:gd name="T14" fmla="*/ 23342 w 121920"/>
                <a:gd name="T15" fmla="*/ 81813 h 81915"/>
                <a:gd name="T16" fmla="*/ 22161 w 121920"/>
                <a:gd name="T17" fmla="*/ 79984 h 81915"/>
                <a:gd name="T18" fmla="*/ 20726 w 121920"/>
                <a:gd name="T19" fmla="*/ 77685 h 81915"/>
                <a:gd name="T20" fmla="*/ 19177 w 121920"/>
                <a:gd name="T21" fmla="*/ 75006 h 81915"/>
                <a:gd name="T22" fmla="*/ 14960 w 121920"/>
                <a:gd name="T23" fmla="*/ 73101 h 81915"/>
                <a:gd name="T24" fmla="*/ 10693 w 121920"/>
                <a:gd name="T25" fmla="*/ 70675 h 81915"/>
                <a:gd name="T26" fmla="*/ 6578 w 121920"/>
                <a:gd name="T27" fmla="*/ 67640 h 81915"/>
                <a:gd name="T28" fmla="*/ 7404 w 121920"/>
                <a:gd name="T29" fmla="*/ 69557 h 81915"/>
                <a:gd name="T30" fmla="*/ 21475 w 121920"/>
                <a:gd name="T31" fmla="*/ 81610 h 81915"/>
                <a:gd name="T32" fmla="*/ 23342 w 121920"/>
                <a:gd name="T33" fmla="*/ 81813 h 81915"/>
                <a:gd name="T34" fmla="*/ 118503 w 121920"/>
                <a:gd name="T35" fmla="*/ 1981 h 81915"/>
                <a:gd name="T36" fmla="*/ 116471 w 121920"/>
                <a:gd name="T37" fmla="*/ 0 h 81915"/>
                <a:gd name="T38" fmla="*/ 113957 w 121920"/>
                <a:gd name="T39" fmla="*/ 0 h 81915"/>
                <a:gd name="T40" fmla="*/ 111442 w 121920"/>
                <a:gd name="T41" fmla="*/ 0 h 81915"/>
                <a:gd name="T42" fmla="*/ 109410 w 121920"/>
                <a:gd name="T43" fmla="*/ 1981 h 81915"/>
                <a:gd name="T44" fmla="*/ 109410 w 121920"/>
                <a:gd name="T45" fmla="*/ 6883 h 81915"/>
                <a:gd name="T46" fmla="*/ 111442 w 121920"/>
                <a:gd name="T47" fmla="*/ 8877 h 81915"/>
                <a:gd name="T48" fmla="*/ 116471 w 121920"/>
                <a:gd name="T49" fmla="*/ 8877 h 81915"/>
                <a:gd name="T50" fmla="*/ 118503 w 121920"/>
                <a:gd name="T51" fmla="*/ 6883 h 81915"/>
                <a:gd name="T52" fmla="*/ 118503 w 121920"/>
                <a:gd name="T53" fmla="*/ 1981 h 81915"/>
                <a:gd name="T54" fmla="*/ 121805 w 121920"/>
                <a:gd name="T55" fmla="*/ 22009 h 81915"/>
                <a:gd name="T56" fmla="*/ 119405 w 121920"/>
                <a:gd name="T57" fmla="*/ 23037 h 81915"/>
                <a:gd name="T58" fmla="*/ 116751 w 121920"/>
                <a:gd name="T59" fmla="*/ 23596 h 81915"/>
                <a:gd name="T60" fmla="*/ 111290 w 121920"/>
                <a:gd name="T61" fmla="*/ 23596 h 81915"/>
                <a:gd name="T62" fmla="*/ 108737 w 121920"/>
                <a:gd name="T63" fmla="*/ 23075 h 81915"/>
                <a:gd name="T64" fmla="*/ 106413 w 121920"/>
                <a:gd name="T65" fmla="*/ 22136 h 81915"/>
                <a:gd name="T66" fmla="*/ 106832 w 121920"/>
                <a:gd name="T67" fmla="*/ 33083 h 81915"/>
                <a:gd name="T68" fmla="*/ 107505 w 121920"/>
                <a:gd name="T69" fmla="*/ 55041 h 81915"/>
                <a:gd name="T70" fmla="*/ 109245 w 121920"/>
                <a:gd name="T71" fmla="*/ 54889 h 81915"/>
                <a:gd name="T72" fmla="*/ 108978 w 121920"/>
                <a:gd name="T73" fmla="*/ 53886 h 81915"/>
                <a:gd name="T74" fmla="*/ 108699 w 121920"/>
                <a:gd name="T75" fmla="*/ 53886 h 81915"/>
                <a:gd name="T76" fmla="*/ 108940 w 121920"/>
                <a:gd name="T77" fmla="*/ 53733 h 81915"/>
                <a:gd name="T78" fmla="*/ 113931 w 121920"/>
                <a:gd name="T79" fmla="*/ 51523 h 81915"/>
                <a:gd name="T80" fmla="*/ 118389 w 121920"/>
                <a:gd name="T81" fmla="*/ 52971 h 81915"/>
                <a:gd name="T82" fmla="*/ 119926 w 121920"/>
                <a:gd name="T83" fmla="*/ 53619 h 81915"/>
                <a:gd name="T84" fmla="*/ 120154 w 121920"/>
                <a:gd name="T85" fmla="*/ 51523 h 81915"/>
                <a:gd name="T86" fmla="*/ 120815 w 121920"/>
                <a:gd name="T87" fmla="*/ 45389 h 81915"/>
                <a:gd name="T88" fmla="*/ 121373 w 121920"/>
                <a:gd name="T89" fmla="*/ 37934 h 81915"/>
                <a:gd name="T90" fmla="*/ 121678 w 121920"/>
                <a:gd name="T91" fmla="*/ 30429 h 81915"/>
                <a:gd name="T92" fmla="*/ 121780 w 121920"/>
                <a:gd name="T93" fmla="*/ 23596 h 81915"/>
                <a:gd name="T94" fmla="*/ 121805 w 121920"/>
                <a:gd name="T95" fmla="*/ 22009 h 819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1920"/>
                <a:gd name="T145" fmla="*/ 0 h 81915"/>
                <a:gd name="T146" fmla="*/ 121920 w 121920"/>
                <a:gd name="T147" fmla="*/ 81915 h 8191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1920" h="81915">
                  <a:moveTo>
                    <a:pt x="9258" y="80327"/>
                  </a:moveTo>
                  <a:lnTo>
                    <a:pt x="5791" y="67056"/>
                  </a:lnTo>
                  <a:lnTo>
                    <a:pt x="3810" y="65557"/>
                  </a:lnTo>
                  <a:lnTo>
                    <a:pt x="1879" y="63906"/>
                  </a:lnTo>
                  <a:lnTo>
                    <a:pt x="0" y="62077"/>
                  </a:lnTo>
                  <a:lnTo>
                    <a:pt x="2324" y="78473"/>
                  </a:lnTo>
                  <a:lnTo>
                    <a:pt x="9258" y="80327"/>
                  </a:lnTo>
                  <a:close/>
                </a:path>
                <a:path w="121920" h="81915">
                  <a:moveTo>
                    <a:pt x="23342" y="81813"/>
                  </a:moveTo>
                  <a:lnTo>
                    <a:pt x="22161" y="79984"/>
                  </a:lnTo>
                  <a:lnTo>
                    <a:pt x="20726" y="77685"/>
                  </a:lnTo>
                  <a:lnTo>
                    <a:pt x="19177" y="75006"/>
                  </a:lnTo>
                  <a:lnTo>
                    <a:pt x="14960" y="73101"/>
                  </a:lnTo>
                  <a:lnTo>
                    <a:pt x="10693" y="70675"/>
                  </a:lnTo>
                  <a:lnTo>
                    <a:pt x="6578" y="67640"/>
                  </a:lnTo>
                  <a:lnTo>
                    <a:pt x="7404" y="69557"/>
                  </a:lnTo>
                  <a:lnTo>
                    <a:pt x="21475" y="81610"/>
                  </a:lnTo>
                  <a:lnTo>
                    <a:pt x="23342" y="81813"/>
                  </a:lnTo>
                  <a:close/>
                </a:path>
                <a:path w="121920" h="81915">
                  <a:moveTo>
                    <a:pt x="118503" y="1981"/>
                  </a:moveTo>
                  <a:lnTo>
                    <a:pt x="116471" y="0"/>
                  </a:lnTo>
                  <a:lnTo>
                    <a:pt x="113957" y="0"/>
                  </a:lnTo>
                  <a:lnTo>
                    <a:pt x="111442" y="0"/>
                  </a:lnTo>
                  <a:lnTo>
                    <a:pt x="109410" y="1981"/>
                  </a:lnTo>
                  <a:lnTo>
                    <a:pt x="109410" y="6883"/>
                  </a:lnTo>
                  <a:lnTo>
                    <a:pt x="111442" y="8877"/>
                  </a:lnTo>
                  <a:lnTo>
                    <a:pt x="116471" y="8877"/>
                  </a:lnTo>
                  <a:lnTo>
                    <a:pt x="118503" y="6883"/>
                  </a:lnTo>
                  <a:lnTo>
                    <a:pt x="118503" y="1981"/>
                  </a:lnTo>
                  <a:close/>
                </a:path>
                <a:path w="121920" h="81915">
                  <a:moveTo>
                    <a:pt x="121805" y="22009"/>
                  </a:moveTo>
                  <a:lnTo>
                    <a:pt x="119405" y="23037"/>
                  </a:lnTo>
                  <a:lnTo>
                    <a:pt x="116751" y="23596"/>
                  </a:lnTo>
                  <a:lnTo>
                    <a:pt x="111290" y="23596"/>
                  </a:lnTo>
                  <a:lnTo>
                    <a:pt x="108737" y="23075"/>
                  </a:lnTo>
                  <a:lnTo>
                    <a:pt x="106413" y="22136"/>
                  </a:lnTo>
                  <a:lnTo>
                    <a:pt x="106832" y="33083"/>
                  </a:lnTo>
                  <a:lnTo>
                    <a:pt x="107505" y="55041"/>
                  </a:lnTo>
                  <a:lnTo>
                    <a:pt x="109245" y="54889"/>
                  </a:lnTo>
                  <a:lnTo>
                    <a:pt x="108978" y="53886"/>
                  </a:lnTo>
                  <a:lnTo>
                    <a:pt x="108699" y="53886"/>
                  </a:lnTo>
                  <a:lnTo>
                    <a:pt x="108940" y="53733"/>
                  </a:lnTo>
                  <a:lnTo>
                    <a:pt x="113931" y="51523"/>
                  </a:lnTo>
                  <a:lnTo>
                    <a:pt x="118389" y="52971"/>
                  </a:lnTo>
                  <a:lnTo>
                    <a:pt x="119926" y="53619"/>
                  </a:lnTo>
                  <a:lnTo>
                    <a:pt x="120154" y="51523"/>
                  </a:lnTo>
                  <a:lnTo>
                    <a:pt x="120815" y="45389"/>
                  </a:lnTo>
                  <a:lnTo>
                    <a:pt x="121373" y="37934"/>
                  </a:lnTo>
                  <a:lnTo>
                    <a:pt x="121678" y="30429"/>
                  </a:lnTo>
                  <a:lnTo>
                    <a:pt x="121780" y="23596"/>
                  </a:lnTo>
                  <a:lnTo>
                    <a:pt x="121805" y="22009"/>
                  </a:lnTo>
                  <a:close/>
                </a:path>
              </a:pathLst>
            </a:custGeom>
            <a:solidFill>
              <a:srgbClr val="FAC60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7942" name="object 28"/>
            <p:cNvSpPr>
              <a:spLocks/>
            </p:cNvSpPr>
            <p:nvPr/>
          </p:nvSpPr>
          <p:spPr bwMode="auto">
            <a:xfrm>
              <a:off x="10593273" y="452907"/>
              <a:ext cx="8255" cy="19050"/>
            </a:xfrm>
            <a:custGeom>
              <a:avLst/>
              <a:gdLst>
                <a:gd name="T0" fmla="*/ 7125 w 8254"/>
                <a:gd name="T1" fmla="*/ 5156 h 19050"/>
                <a:gd name="T2" fmla="*/ 6490 w 8254"/>
                <a:gd name="T3" fmla="*/ 4178 h 19050"/>
                <a:gd name="T4" fmla="*/ 6871 w 8254"/>
                <a:gd name="T5" fmla="*/ 2933 h 19050"/>
                <a:gd name="T6" fmla="*/ 6439 w 8254"/>
                <a:gd name="T7" fmla="*/ 1587 h 19050"/>
                <a:gd name="T8" fmla="*/ 3860 w 8254"/>
                <a:gd name="T9" fmla="*/ 0 h 19050"/>
                <a:gd name="T10" fmla="*/ 1841 w 8254"/>
                <a:gd name="T11" fmla="*/ 457 h 19050"/>
                <a:gd name="T12" fmla="*/ 12 w 8254"/>
                <a:gd name="T13" fmla="*/ 3009 h 19050"/>
                <a:gd name="T14" fmla="*/ 0 w 8254"/>
                <a:gd name="T15" fmla="*/ 4343 h 19050"/>
                <a:gd name="T16" fmla="*/ 635 w 8254"/>
                <a:gd name="T17" fmla="*/ 5321 h 19050"/>
                <a:gd name="T18" fmla="*/ 254 w 8254"/>
                <a:gd name="T19" fmla="*/ 6565 h 19050"/>
                <a:gd name="T20" fmla="*/ 685 w 8254"/>
                <a:gd name="T21" fmla="*/ 7912 h 19050"/>
                <a:gd name="T22" fmla="*/ 1968 w 8254"/>
                <a:gd name="T23" fmla="*/ 8699 h 19050"/>
                <a:gd name="T24" fmla="*/ 2273 w 8254"/>
                <a:gd name="T25" fmla="*/ 8839 h 19050"/>
                <a:gd name="T26" fmla="*/ 3111 w 8254"/>
                <a:gd name="T27" fmla="*/ 8470 h 19050"/>
                <a:gd name="T28" fmla="*/ 4064 w 8254"/>
                <a:gd name="T29" fmla="*/ 8420 h 19050"/>
                <a:gd name="T30" fmla="*/ 4915 w 8254"/>
                <a:gd name="T31" fmla="*/ 8750 h 19050"/>
                <a:gd name="T32" fmla="*/ 5462 w 8254"/>
                <a:gd name="T33" fmla="*/ 8496 h 19050"/>
                <a:gd name="T34" fmla="*/ 5957 w 8254"/>
                <a:gd name="T35" fmla="*/ 8102 h 19050"/>
                <a:gd name="T36" fmla="*/ 7113 w 8254"/>
                <a:gd name="T37" fmla="*/ 6489 h 19050"/>
                <a:gd name="T38" fmla="*/ 7125 w 8254"/>
                <a:gd name="T39" fmla="*/ 5156 h 19050"/>
                <a:gd name="T40" fmla="*/ 7811 w 8254"/>
                <a:gd name="T41" fmla="*/ 15113 h 19050"/>
                <a:gd name="T42" fmla="*/ 7697 w 8254"/>
                <a:gd name="T43" fmla="*/ 13462 h 19050"/>
                <a:gd name="T44" fmla="*/ 6706 w 8254"/>
                <a:gd name="T45" fmla="*/ 12420 h 19050"/>
                <a:gd name="T46" fmla="*/ 6605 w 8254"/>
                <a:gd name="T47" fmla="*/ 12788 h 19050"/>
                <a:gd name="T48" fmla="*/ 6427 w 8254"/>
                <a:gd name="T49" fmla="*/ 13144 h 19050"/>
                <a:gd name="T50" fmla="*/ 5093 w 8254"/>
                <a:gd name="T51" fmla="*/ 14998 h 19050"/>
                <a:gd name="T52" fmla="*/ 2971 w 8254"/>
                <a:gd name="T53" fmla="*/ 15481 h 19050"/>
                <a:gd name="T54" fmla="*/ 1244 w 8254"/>
                <a:gd name="T55" fmla="*/ 14414 h 19050"/>
                <a:gd name="T56" fmla="*/ 1054 w 8254"/>
                <a:gd name="T57" fmla="*/ 14262 h 19050"/>
                <a:gd name="T58" fmla="*/ 889 w 8254"/>
                <a:gd name="T59" fmla="*/ 14084 h 19050"/>
                <a:gd name="T60" fmla="*/ 508 w 8254"/>
                <a:gd name="T61" fmla="*/ 15379 h 19050"/>
                <a:gd name="T62" fmla="*/ 965 w 8254"/>
                <a:gd name="T63" fmla="*/ 16764 h 19050"/>
                <a:gd name="T64" fmla="*/ 3657 w 8254"/>
                <a:gd name="T65" fmla="*/ 18440 h 19050"/>
                <a:gd name="T66" fmla="*/ 5779 w 8254"/>
                <a:gd name="T67" fmla="*/ 17957 h 19050"/>
                <a:gd name="T68" fmla="*/ 7811 w 8254"/>
                <a:gd name="T69" fmla="*/ 15113 h 190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254"/>
                <a:gd name="T106" fmla="*/ 0 h 19050"/>
                <a:gd name="T107" fmla="*/ 8254 w 8254"/>
                <a:gd name="T108" fmla="*/ 19050 h 190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254" h="19050">
                  <a:moveTo>
                    <a:pt x="7124" y="5156"/>
                  </a:moveTo>
                  <a:lnTo>
                    <a:pt x="6489" y="4178"/>
                  </a:lnTo>
                  <a:lnTo>
                    <a:pt x="6870" y="2933"/>
                  </a:lnTo>
                  <a:lnTo>
                    <a:pt x="6438" y="1587"/>
                  </a:lnTo>
                  <a:lnTo>
                    <a:pt x="3860" y="0"/>
                  </a:lnTo>
                  <a:lnTo>
                    <a:pt x="1841" y="457"/>
                  </a:lnTo>
                  <a:lnTo>
                    <a:pt x="12" y="3009"/>
                  </a:lnTo>
                  <a:lnTo>
                    <a:pt x="0" y="4343"/>
                  </a:lnTo>
                  <a:lnTo>
                    <a:pt x="635" y="5321"/>
                  </a:lnTo>
                  <a:lnTo>
                    <a:pt x="254" y="6565"/>
                  </a:lnTo>
                  <a:lnTo>
                    <a:pt x="685" y="7912"/>
                  </a:lnTo>
                  <a:lnTo>
                    <a:pt x="1968" y="8699"/>
                  </a:lnTo>
                  <a:lnTo>
                    <a:pt x="2273" y="8839"/>
                  </a:lnTo>
                  <a:lnTo>
                    <a:pt x="3111" y="8470"/>
                  </a:lnTo>
                  <a:lnTo>
                    <a:pt x="4064" y="8420"/>
                  </a:lnTo>
                  <a:lnTo>
                    <a:pt x="4914" y="8750"/>
                  </a:lnTo>
                  <a:lnTo>
                    <a:pt x="5461" y="8496"/>
                  </a:lnTo>
                  <a:lnTo>
                    <a:pt x="5956" y="8102"/>
                  </a:lnTo>
                  <a:lnTo>
                    <a:pt x="7112" y="6489"/>
                  </a:lnTo>
                  <a:lnTo>
                    <a:pt x="7124" y="5156"/>
                  </a:lnTo>
                  <a:close/>
                </a:path>
                <a:path w="8254" h="19050">
                  <a:moveTo>
                    <a:pt x="7810" y="15113"/>
                  </a:moveTo>
                  <a:lnTo>
                    <a:pt x="7696" y="13462"/>
                  </a:lnTo>
                  <a:lnTo>
                    <a:pt x="6705" y="12420"/>
                  </a:lnTo>
                  <a:lnTo>
                    <a:pt x="6604" y="12788"/>
                  </a:lnTo>
                  <a:lnTo>
                    <a:pt x="6426" y="13144"/>
                  </a:lnTo>
                  <a:lnTo>
                    <a:pt x="5092" y="14998"/>
                  </a:lnTo>
                  <a:lnTo>
                    <a:pt x="2971" y="15481"/>
                  </a:lnTo>
                  <a:lnTo>
                    <a:pt x="1244" y="14414"/>
                  </a:lnTo>
                  <a:lnTo>
                    <a:pt x="1054" y="14262"/>
                  </a:lnTo>
                  <a:lnTo>
                    <a:pt x="889" y="14084"/>
                  </a:lnTo>
                  <a:lnTo>
                    <a:pt x="508" y="15379"/>
                  </a:lnTo>
                  <a:lnTo>
                    <a:pt x="965" y="16764"/>
                  </a:lnTo>
                  <a:lnTo>
                    <a:pt x="3657" y="18440"/>
                  </a:lnTo>
                  <a:lnTo>
                    <a:pt x="5778" y="17957"/>
                  </a:lnTo>
                  <a:lnTo>
                    <a:pt x="7810" y="15113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pic>
          <p:nvPicPr>
            <p:cNvPr id="37943" name="object 2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298880" y="563167"/>
              <a:ext cx="451967" cy="446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44" name="object 30"/>
            <p:cNvSpPr>
              <a:spLocks/>
            </p:cNvSpPr>
            <p:nvPr/>
          </p:nvSpPr>
          <p:spPr bwMode="auto">
            <a:xfrm>
              <a:off x="10592892" y="460971"/>
              <a:ext cx="8255" cy="18415"/>
            </a:xfrm>
            <a:custGeom>
              <a:avLst/>
              <a:gdLst>
                <a:gd name="T0" fmla="*/ 7659 w 8254"/>
                <a:gd name="T1" fmla="*/ 3873 h 18415"/>
                <a:gd name="T2" fmla="*/ 7328 w 8254"/>
                <a:gd name="T3" fmla="*/ 1879 h 18415"/>
                <a:gd name="T4" fmla="*/ 5817 w 8254"/>
                <a:gd name="T5" fmla="*/ 939 h 18415"/>
                <a:gd name="T6" fmla="*/ 4306 w 8254"/>
                <a:gd name="T7" fmla="*/ 0 h 18415"/>
                <a:gd name="T8" fmla="*/ 2184 w 8254"/>
                <a:gd name="T9" fmla="*/ 482 h 18415"/>
                <a:gd name="T10" fmla="*/ 0 w 8254"/>
                <a:gd name="T11" fmla="*/ 3556 h 18415"/>
                <a:gd name="T12" fmla="*/ 330 w 8254"/>
                <a:gd name="T13" fmla="*/ 5549 h 18415"/>
                <a:gd name="T14" fmla="*/ 3352 w 8254"/>
                <a:gd name="T15" fmla="*/ 7429 h 18415"/>
                <a:gd name="T16" fmla="*/ 5462 w 8254"/>
                <a:gd name="T17" fmla="*/ 6946 h 18415"/>
                <a:gd name="T18" fmla="*/ 7659 w 8254"/>
                <a:gd name="T19" fmla="*/ 3873 h 18415"/>
                <a:gd name="T20" fmla="*/ 7913 w 8254"/>
                <a:gd name="T21" fmla="*/ 15214 h 18415"/>
                <a:gd name="T22" fmla="*/ 7290 w 8254"/>
                <a:gd name="T23" fmla="*/ 14147 h 18415"/>
                <a:gd name="T24" fmla="*/ 7646 w 8254"/>
                <a:gd name="T25" fmla="*/ 12814 h 18415"/>
                <a:gd name="T26" fmla="*/ 7151 w 8254"/>
                <a:gd name="T27" fmla="*/ 11404 h 18415"/>
                <a:gd name="T28" fmla="*/ 4357 w 8254"/>
                <a:gd name="T29" fmla="*/ 9677 h 18415"/>
                <a:gd name="T30" fmla="*/ 2133 w 8254"/>
                <a:gd name="T31" fmla="*/ 10185 h 18415"/>
                <a:gd name="T32" fmla="*/ 139 w 8254"/>
                <a:gd name="T33" fmla="*/ 12941 h 18415"/>
                <a:gd name="T34" fmla="*/ 88 w 8254"/>
                <a:gd name="T35" fmla="*/ 14363 h 18415"/>
                <a:gd name="T36" fmla="*/ 723 w 8254"/>
                <a:gd name="T37" fmla="*/ 15430 h 18415"/>
                <a:gd name="T38" fmla="*/ 457 w 8254"/>
                <a:gd name="T39" fmla="*/ 16459 h 18415"/>
                <a:gd name="T40" fmla="*/ 685 w 8254"/>
                <a:gd name="T41" fmla="*/ 17538 h 18415"/>
                <a:gd name="T42" fmla="*/ 1371 w 8254"/>
                <a:gd name="T43" fmla="*/ 18313 h 18415"/>
                <a:gd name="T44" fmla="*/ 3416 w 8254"/>
                <a:gd name="T45" fmla="*/ 17868 h 18415"/>
                <a:gd name="T46" fmla="*/ 5246 w 8254"/>
                <a:gd name="T47" fmla="*/ 17945 h 18415"/>
                <a:gd name="T48" fmla="*/ 6706 w 8254"/>
                <a:gd name="T49" fmla="*/ 18186 h 18415"/>
                <a:gd name="T50" fmla="*/ 6973 w 8254"/>
                <a:gd name="T51" fmla="*/ 17868 h 18415"/>
                <a:gd name="T52" fmla="*/ 7875 w 8254"/>
                <a:gd name="T53" fmla="*/ 16624 h 18415"/>
                <a:gd name="T54" fmla="*/ 7913 w 8254"/>
                <a:gd name="T55" fmla="*/ 15214 h 1841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254"/>
                <a:gd name="T85" fmla="*/ 0 h 18415"/>
                <a:gd name="T86" fmla="*/ 8254 w 8254"/>
                <a:gd name="T87" fmla="*/ 18415 h 1841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254" h="18415">
                  <a:moveTo>
                    <a:pt x="7658" y="3873"/>
                  </a:moveTo>
                  <a:lnTo>
                    <a:pt x="7327" y="1879"/>
                  </a:lnTo>
                  <a:lnTo>
                    <a:pt x="5816" y="939"/>
                  </a:lnTo>
                  <a:lnTo>
                    <a:pt x="4305" y="0"/>
                  </a:lnTo>
                  <a:lnTo>
                    <a:pt x="2184" y="482"/>
                  </a:lnTo>
                  <a:lnTo>
                    <a:pt x="0" y="3556"/>
                  </a:lnTo>
                  <a:lnTo>
                    <a:pt x="330" y="5549"/>
                  </a:lnTo>
                  <a:lnTo>
                    <a:pt x="3352" y="7429"/>
                  </a:lnTo>
                  <a:lnTo>
                    <a:pt x="5461" y="6946"/>
                  </a:lnTo>
                  <a:lnTo>
                    <a:pt x="7658" y="3873"/>
                  </a:lnTo>
                  <a:close/>
                </a:path>
                <a:path w="8254" h="18415">
                  <a:moveTo>
                    <a:pt x="7912" y="15214"/>
                  </a:moveTo>
                  <a:lnTo>
                    <a:pt x="7289" y="14147"/>
                  </a:lnTo>
                  <a:lnTo>
                    <a:pt x="7645" y="12814"/>
                  </a:lnTo>
                  <a:lnTo>
                    <a:pt x="7150" y="11404"/>
                  </a:lnTo>
                  <a:lnTo>
                    <a:pt x="4356" y="9677"/>
                  </a:lnTo>
                  <a:lnTo>
                    <a:pt x="2133" y="10185"/>
                  </a:lnTo>
                  <a:lnTo>
                    <a:pt x="139" y="12941"/>
                  </a:lnTo>
                  <a:lnTo>
                    <a:pt x="88" y="14363"/>
                  </a:lnTo>
                  <a:lnTo>
                    <a:pt x="723" y="15430"/>
                  </a:lnTo>
                  <a:lnTo>
                    <a:pt x="457" y="16459"/>
                  </a:lnTo>
                  <a:lnTo>
                    <a:pt x="685" y="17538"/>
                  </a:lnTo>
                  <a:lnTo>
                    <a:pt x="1371" y="18313"/>
                  </a:lnTo>
                  <a:lnTo>
                    <a:pt x="3416" y="17868"/>
                  </a:lnTo>
                  <a:lnTo>
                    <a:pt x="5245" y="17945"/>
                  </a:lnTo>
                  <a:lnTo>
                    <a:pt x="6705" y="18186"/>
                  </a:lnTo>
                  <a:lnTo>
                    <a:pt x="6972" y="17868"/>
                  </a:lnTo>
                  <a:lnTo>
                    <a:pt x="7874" y="16624"/>
                  </a:lnTo>
                  <a:lnTo>
                    <a:pt x="7912" y="15214"/>
                  </a:lnTo>
                  <a:close/>
                </a:path>
              </a:pathLst>
            </a:custGeom>
            <a:solidFill>
              <a:srgbClr val="A15B44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7892" name="object 31"/>
          <p:cNvSpPr txBox="1">
            <a:spLocks noChangeArrowheads="1"/>
          </p:cNvSpPr>
          <p:nvPr/>
        </p:nvSpPr>
        <p:spPr bwMode="auto">
          <a:xfrm>
            <a:off x="9048750" y="333375"/>
            <a:ext cx="214471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7305" rIns="0" bIns="0">
            <a:spAutoFit/>
          </a:bodyPr>
          <a:lstStyle/>
          <a:p>
            <a:pPr marL="488950" indent="-477838" algn="r">
              <a:lnSpc>
                <a:spcPts val="1013"/>
              </a:lnSpc>
              <a:spcBef>
                <a:spcPts val="213"/>
              </a:spcBef>
            </a:pPr>
            <a:r>
              <a:rPr lang="ru-RU" sz="900">
                <a:solidFill>
                  <a:srgbClr val="1D1D1B"/>
                </a:solidFill>
                <a:latin typeface="Cera Pro Medium" charset="0"/>
              </a:rPr>
              <a:t>Министерство образования и науки Самарской области</a:t>
            </a:r>
            <a:endParaRPr lang="ru-RU" sz="900">
              <a:solidFill>
                <a:srgbClr val="000000"/>
              </a:solidFill>
              <a:latin typeface="Cera Pro Medium" charset="0"/>
            </a:endParaRPr>
          </a:p>
        </p:txBody>
      </p:sp>
      <p:sp>
        <p:nvSpPr>
          <p:cNvPr id="37893" name="object 32"/>
          <p:cNvSpPr>
            <a:spLocks/>
          </p:cNvSpPr>
          <p:nvPr/>
        </p:nvSpPr>
        <p:spPr bwMode="auto">
          <a:xfrm>
            <a:off x="381000" y="849313"/>
            <a:ext cx="11557000" cy="0"/>
          </a:xfrm>
          <a:custGeom>
            <a:avLst/>
            <a:gdLst>
              <a:gd name="T0" fmla="*/ 0 w 11557635"/>
              <a:gd name="T1" fmla="*/ 11556680 w 11557635"/>
              <a:gd name="T2" fmla="*/ 0 60000 65536"/>
              <a:gd name="T3" fmla="*/ 0 60000 65536"/>
              <a:gd name="T4" fmla="*/ 0 w 11557635"/>
              <a:gd name="T5" fmla="*/ 11557635 w 1155763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557635">
                <a:moveTo>
                  <a:pt x="0" y="0"/>
                </a:moveTo>
                <a:lnTo>
                  <a:pt x="11557317" y="0"/>
                </a:lnTo>
              </a:path>
            </a:pathLst>
          </a:custGeom>
          <a:noFill/>
          <a:ln w="9525">
            <a:solidFill>
              <a:srgbClr val="1D1D1B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7894" name="object 33"/>
          <p:cNvSpPr>
            <a:spLocks/>
          </p:cNvSpPr>
          <p:nvPr/>
        </p:nvSpPr>
        <p:spPr bwMode="auto">
          <a:xfrm>
            <a:off x="331788" y="6556375"/>
            <a:ext cx="11342687" cy="0"/>
          </a:xfrm>
          <a:custGeom>
            <a:avLst/>
            <a:gdLst>
              <a:gd name="T0" fmla="*/ 0 w 11342370"/>
              <a:gd name="T1" fmla="*/ 11342511 w 11342370"/>
              <a:gd name="T2" fmla="*/ 0 60000 65536"/>
              <a:gd name="T3" fmla="*/ 0 60000 65536"/>
              <a:gd name="T4" fmla="*/ 0 w 11342370"/>
              <a:gd name="T5" fmla="*/ 11342370 w 1134237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11342370">
                <a:moveTo>
                  <a:pt x="0" y="0"/>
                </a:moveTo>
                <a:lnTo>
                  <a:pt x="11342192" y="0"/>
                </a:lnTo>
              </a:path>
            </a:pathLst>
          </a:custGeom>
          <a:noFill/>
          <a:ln w="12700">
            <a:solidFill>
              <a:srgbClr val="185292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4" name="object 34"/>
          <p:cNvSpPr txBox="1"/>
          <p:nvPr/>
        </p:nvSpPr>
        <p:spPr>
          <a:xfrm>
            <a:off x="119063" y="333375"/>
            <a:ext cx="8916987" cy="469900"/>
          </a:xfrm>
          <a:prstGeom prst="rect">
            <a:avLst/>
          </a:prstGeom>
        </p:spPr>
        <p:txBody>
          <a:bodyPr lIns="0" tIns="38735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1" lang="ru-RU" altLang="ru-RU" sz="2800" b="1" kern="0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Times New Roman" panose="02020603050405020304" pitchFamily="18" charset="0"/>
              </a:rPr>
              <a:t>РП «Современная школа», Центры «Точка роста»</a:t>
            </a:r>
          </a:p>
        </p:txBody>
      </p:sp>
      <p:sp>
        <p:nvSpPr>
          <p:cNvPr id="45" name="object 45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spAutoFit/>
          </a:bodyPr>
          <a:lstStyle/>
          <a:p>
            <a:pPr marL="38100" fontAlgn="auto">
              <a:lnSpc>
                <a:spcPts val="1639"/>
              </a:lnSpc>
              <a:spcBef>
                <a:spcPts val="0"/>
              </a:spcBef>
              <a:spcAft>
                <a:spcPts val="0"/>
              </a:spcAft>
              <a:defRPr/>
            </a:pPr>
            <a:fld id="{5B89538B-C362-4F9B-9B51-A1E1285746CD}" type="slidenum">
              <a:rPr kern="0" spc="5" dirty="0">
                <a:latin typeface="Bebas Neue Regular"/>
                <a:cs typeface="Bebas Neue Regular"/>
              </a:rPr>
              <a:pPr marL="38100" fontAlgn="auto">
                <a:lnSpc>
                  <a:spcPts val="1639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kern="0" spc="5" dirty="0">
              <a:latin typeface="Bebas Neue Regular"/>
              <a:cs typeface="Bebas Neue Regular"/>
            </a:endParaRPr>
          </a:p>
        </p:txBody>
      </p:sp>
      <p:graphicFrame>
        <p:nvGraphicFramePr>
          <p:cNvPr id="35" name="Таблица 3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63538" y="914400"/>
          <a:ext cx="8643220" cy="2438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5150">
                  <a:extLst>
                    <a:ext uri="{9D8B030D-6E8A-4147-A177-3AD203B41FA5}"/>
                  </a:extLst>
                </a:gridCol>
                <a:gridCol w="1270802">
                  <a:extLst>
                    <a:ext uri="{9D8B030D-6E8A-4147-A177-3AD203B41FA5}"/>
                  </a:extLst>
                </a:gridCol>
                <a:gridCol w="1481348">
                  <a:extLst>
                    <a:ext uri="{9D8B030D-6E8A-4147-A177-3AD203B41FA5}"/>
                  </a:extLst>
                </a:gridCol>
                <a:gridCol w="1315920">
                  <a:extLst>
                    <a:ext uri="{9D8B030D-6E8A-4147-A177-3AD203B41FA5}"/>
                  </a:extLst>
                </a:gridCol>
              </a:tblGrid>
              <a:tr h="3946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Результат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Факт</a:t>
                      </a:r>
                    </a:p>
                    <a:p>
                      <a:pPr algn="ctr" fontAlgn="ctr">
                        <a:spcAft>
                          <a:spcPts val="200"/>
                        </a:spcAft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2023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План 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/>
                </a:extLst>
              </a:tr>
              <a:tr h="4649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 2024 году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нарастающий итог</a:t>
                      </a:r>
                    </a:p>
                  </a:txBody>
                  <a:tcPr marL="4144" marR="4144" marT="4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/>
                </a:extLst>
              </a:tr>
              <a:tr h="1578787">
                <a:tc>
                  <a:txBody>
                    <a:bodyPr/>
                    <a:lstStyle/>
                    <a:p>
                      <a:pPr marL="108000"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6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В общеобразовательных организациях, расположенных в сельской местности и малых городах, созданы и функционируют центры образования естественно-научной и технологической направленностей, ед.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b="1" i="0" u="none" strike="noStrike" cap="non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37916" name="Группа 35"/>
          <p:cNvGrpSpPr>
            <a:grpSpLocks/>
          </p:cNvGrpSpPr>
          <p:nvPr/>
        </p:nvGrpSpPr>
        <p:grpSpPr bwMode="auto">
          <a:xfrm>
            <a:off x="347663" y="3457575"/>
            <a:ext cx="11844337" cy="2705100"/>
            <a:chOff x="2117450" y="1408762"/>
            <a:chExt cx="11844927" cy="2704795"/>
          </a:xfrm>
        </p:grpSpPr>
        <p:pic>
          <p:nvPicPr>
            <p:cNvPr id="37918" name="Рисунок 36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39881" y="1408762"/>
              <a:ext cx="11822496" cy="2400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19" name="Рисунок 37"/>
            <p:cNvPicPr>
              <a:picLocks noChangeAspect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17450" y="3828473"/>
              <a:ext cx="5643108" cy="285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917" name="TextBox 40"/>
          <p:cNvSpPr txBox="1">
            <a:spLocks noChangeArrowheads="1"/>
          </p:cNvSpPr>
          <p:nvPr/>
        </p:nvSpPr>
        <p:spPr bwMode="auto">
          <a:xfrm>
            <a:off x="8734425" y="2825750"/>
            <a:ext cx="32877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ГБОУ ООШ пос. Сборный </a:t>
            </a:r>
          </a:p>
          <a:p>
            <a:pPr algn="ctr"/>
            <a:r>
              <a:rPr lang="ru-RU" sz="1600" b="1">
                <a:solidFill>
                  <a:srgbClr val="0000CC"/>
                </a:solidFill>
                <a:latin typeface="Calibri" pitchFamily="34" charset="0"/>
                <a:cs typeface="Calibri" pitchFamily="34" charset="0"/>
              </a:rPr>
              <a:t>м.р. Сызранский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Августовка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9151D"/>
      </a:accent1>
      <a:accent2>
        <a:srgbClr val="E2CE84"/>
      </a:accent2>
      <a:accent3>
        <a:srgbClr val="F1EBDB"/>
      </a:accent3>
      <a:accent4>
        <a:srgbClr val="C6B09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Bahnschrift SemiBold Condensed"/>
        <a:ea typeface=""/>
        <a:cs typeface=""/>
      </a:majorFont>
      <a:minorFont>
        <a:latin typeface="Bahnschrift Condense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5344</TotalTime>
  <Words>2495</Words>
  <Application>Microsoft Office PowerPoint</Application>
  <PresentationFormat>Произвольный</PresentationFormat>
  <Paragraphs>606</Paragraphs>
  <Slides>37</Slides>
  <Notes>30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56" baseType="lpstr">
      <vt:lpstr>Arial</vt:lpstr>
      <vt:lpstr>Cera Pro Medium</vt:lpstr>
      <vt:lpstr>Bebas Neue Book</vt:lpstr>
      <vt:lpstr>Georgia</vt:lpstr>
      <vt:lpstr>Times New Roman</vt:lpstr>
      <vt:lpstr>Bebas Neue Regular</vt:lpstr>
      <vt:lpstr>Calibri</vt:lpstr>
      <vt:lpstr>Wingdings</vt:lpstr>
      <vt:lpstr>Bahnschrift SemiBold Condensed</vt:lpstr>
      <vt:lpstr>Arial Narrow</vt:lpstr>
      <vt:lpstr>Ubuntu</vt:lpstr>
      <vt:lpstr>Bahnschrift Condensed</vt:lpstr>
      <vt:lpstr>Monotype Corsiva</vt:lpstr>
      <vt:lpstr>Segoe UI Black</vt:lpstr>
      <vt:lpstr>Comic Sans MS</vt:lpstr>
      <vt:lpstr>Wingdings 2</vt:lpstr>
      <vt:lpstr>Тема Office</vt:lpstr>
      <vt:lpstr>Городская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1</dc:title>
  <dc:creator>Оганян А.А.</dc:creator>
  <cp:lastModifiedBy>PC</cp:lastModifiedBy>
  <cp:revision>451</cp:revision>
  <cp:lastPrinted>2023-12-20T16:09:44Z</cp:lastPrinted>
  <dcterms:created xsi:type="dcterms:W3CDTF">2023-08-02T04:59:17Z</dcterms:created>
  <dcterms:modified xsi:type="dcterms:W3CDTF">2024-01-18T06:02:12Z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2023-08-02T00:00:00Z</vt:filetime>
  </property>
  <property fmtid="{D5CDD505-2E9C-101B-9397-08002B2CF9AE}" pid="3" name="Creator">
    <vt:lpwstr>Adobe Illustrator 26.5 (Windows)</vt:lpwstr>
  </property>
  <property fmtid="{D5CDD505-2E9C-101B-9397-08002B2CF9AE}" pid="4" name="CreatorVersion">
    <vt:lpwstr>21.0.0</vt:lpwstr>
  </property>
  <property fmtid="{D5CDD505-2E9C-101B-9397-08002B2CF9AE}" pid="5" name="LastSaved">
    <vt:filetime>2023-08-02T00:00:00Z</vt:filetime>
  </property>
  <property fmtid="{D5CDD505-2E9C-101B-9397-08002B2CF9AE}" pid="6" name="Producer">
    <vt:lpwstr>Adobe PDF library 16.07</vt:lpwstr>
  </property>
</Properties>
</file>