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4" r:id="rId1"/>
  </p:sldMasterIdLst>
  <p:sldIdLst>
    <p:sldId id="256" r:id="rId2"/>
    <p:sldId id="276" r:id="rId3"/>
    <p:sldId id="279" r:id="rId4"/>
    <p:sldId id="280" r:id="rId5"/>
    <p:sldId id="287" r:id="rId6"/>
    <p:sldId id="281" r:id="rId7"/>
    <p:sldId id="283" r:id="rId8"/>
    <p:sldId id="257" r:id="rId9"/>
    <p:sldId id="262" r:id="rId10"/>
    <p:sldId id="288" r:id="rId11"/>
    <p:sldId id="258" r:id="rId12"/>
    <p:sldId id="264" r:id="rId13"/>
    <p:sldId id="265" r:id="rId14"/>
    <p:sldId id="266" r:id="rId15"/>
    <p:sldId id="268" r:id="rId16"/>
    <p:sldId id="284" r:id="rId17"/>
    <p:sldId id="285" r:id="rId18"/>
    <p:sldId id="286" r:id="rId19"/>
    <p:sldId id="272" r:id="rId20"/>
    <p:sldId id="275" r:id="rId21"/>
    <p:sldId id="292" r:id="rId22"/>
    <p:sldId id="289" r:id="rId23"/>
    <p:sldId id="290" r:id="rId24"/>
    <p:sldId id="29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E3FF95B-73C3-4DBA-9A14-9A555556CF15}">
          <p14:sldIdLst>
            <p14:sldId id="256"/>
            <p14:sldId id="276"/>
            <p14:sldId id="279"/>
            <p14:sldId id="280"/>
            <p14:sldId id="287"/>
            <p14:sldId id="281"/>
            <p14:sldId id="283"/>
            <p14:sldId id="257"/>
            <p14:sldId id="262"/>
            <p14:sldId id="288"/>
            <p14:sldId id="258"/>
            <p14:sldId id="264"/>
            <p14:sldId id="265"/>
            <p14:sldId id="266"/>
            <p14:sldId id="268"/>
            <p14:sldId id="284"/>
            <p14:sldId id="285"/>
            <p14:sldId id="286"/>
            <p14:sldId id="272"/>
            <p14:sldId id="275"/>
            <p14:sldId id="292"/>
            <p14:sldId id="289"/>
            <p14:sldId id="290"/>
            <p14:sldId id="291"/>
          </p14:sldIdLst>
        </p14:section>
        <p14:section name="Раздел без заголовка" id="{72000553-A503-46C7-8B83-EF96791863F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18" autoAdjust="0"/>
  </p:normalViewPr>
  <p:slideViewPr>
    <p:cSldViewPr snapToGrid="0">
      <p:cViewPr varScale="1">
        <p:scale>
          <a:sx n="66" d="100"/>
          <a:sy n="66" d="100"/>
        </p:scale>
        <p:origin x="876" y="60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1051;&#1080;&#1089;&#1090;%20Microsoft%20Exc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Количество детей посетивших детский мини-технопарк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Sheet1!$D$2:$H$2</c:f>
              <c:strCache>
                <c:ptCount val="5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  <c:pt idx="3">
                  <c:v>февраль</c:v>
                </c:pt>
                <c:pt idx="4">
                  <c:v>март</c:v>
                </c:pt>
              </c:strCache>
            </c:strRef>
          </c:cat>
          <c:val>
            <c:numRef>
              <c:f>Sheet1!$D$3:$H$3</c:f>
              <c:numCache>
                <c:formatCode>General</c:formatCode>
                <c:ptCount val="5"/>
                <c:pt idx="0">
                  <c:v>28</c:v>
                </c:pt>
                <c:pt idx="1">
                  <c:v>37</c:v>
                </c:pt>
                <c:pt idx="2">
                  <c:v>66</c:v>
                </c:pt>
                <c:pt idx="3">
                  <c:v>48</c:v>
                </c:pt>
                <c:pt idx="4">
                  <c:v>142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D7-40D2-BAF0-C81C5CDBF9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03576736"/>
        <c:axId val="1403578368"/>
      </c:barChart>
      <c:catAx>
        <c:axId val="140357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03578368"/>
        <c:crosses val="autoZero"/>
        <c:auto val="1"/>
        <c:lblAlgn val="ctr"/>
        <c:lblOffset val="100"/>
        <c:noMultiLvlLbl val="0"/>
      </c:catAx>
      <c:valAx>
        <c:axId val="1403578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03576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 sz="2000" b="1" i="0" u="none" strike="noStrike" kern="1200" cap="all" spc="50" baseline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ru-RU" sz="2000" b="1" i="0" u="none" strike="noStrike" kern="1200" cap="all" spc="50" baseline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Участие в соревнованиях и конкурсах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lang="ru-RU" sz="2000" b="1" i="0" u="none" strike="noStrike" kern="1200" cap="all" spc="50" baseline="0">
              <a:solidFill>
                <a:schemeClr val="tx2">
                  <a:lumMod val="7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Лист1!$K$12:$M$12</c:f>
              <c:strCache>
                <c:ptCount val="3"/>
                <c:pt idx="0">
                  <c:v>дети не принявшие участие в конкурсах</c:v>
                </c:pt>
                <c:pt idx="1">
                  <c:v>участвовали во внутришкольных соревнованиях</c:v>
                </c:pt>
                <c:pt idx="2">
                  <c:v>участвовали в областных и всероссийских соревнованиях</c:v>
                </c:pt>
              </c:strCache>
            </c:strRef>
          </c:cat>
          <c:val>
            <c:numRef>
              <c:f>Лист1!$K$13:$M$13</c:f>
              <c:numCache>
                <c:formatCode>0%</c:formatCode>
                <c:ptCount val="3"/>
                <c:pt idx="0">
                  <c:v>0.31</c:v>
                </c:pt>
                <c:pt idx="1">
                  <c:v>0.61</c:v>
                </c:pt>
                <c:pt idx="2">
                  <c:v>0.08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6.6426793938493531E-2"/>
          <c:y val="0.76952821934993965"/>
          <c:w val="0.87658037438716374"/>
          <c:h val="0.230471780650060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cap="all" baseline="0">
                <a:effectLst/>
              </a:rPr>
              <a:t>Количество детей занимающихся в детском мини-технопарке</a:t>
            </a:r>
            <a:endParaRPr lang="ru-RU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Лист1!$M$5:$O$5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Лист1!$M$6:$O$6</c:f>
              <c:numCache>
                <c:formatCode>General</c:formatCode>
                <c:ptCount val="3"/>
                <c:pt idx="0">
                  <c:v>115</c:v>
                </c:pt>
                <c:pt idx="1">
                  <c:v>143</c:v>
                </c:pt>
                <c:pt idx="2">
                  <c:v>185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03582176"/>
        <c:axId val="1403583808"/>
      </c:barChart>
      <c:catAx>
        <c:axId val="1403582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03583808"/>
        <c:crosses val="autoZero"/>
        <c:auto val="1"/>
        <c:lblAlgn val="ctr"/>
        <c:lblOffset val="100"/>
        <c:noMultiLvlLbl val="0"/>
      </c:catAx>
      <c:valAx>
        <c:axId val="1403583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03582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679056"/>
            <a:ext cx="103632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98296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56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62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59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67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44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92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02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898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3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18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13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093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04F18-C22F-4835-930E-728B750C511D}" type="datetimeFigureOut">
              <a:rPr lang="ru-RU" smtClean="0"/>
              <a:t>чт 12.08.21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2DC47-6F45-4D9B-B901-D0514A5F724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442838" y="6488668"/>
            <a:ext cx="3206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5"/>
              </a:rPr>
              <a:t>http://presentation-creation.ru/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397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untech.ru/node/129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4ED688-0BC8-4F63-BDF0-C5F9E2D9CB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1897" y="1448790"/>
            <a:ext cx="10414659" cy="4631376"/>
          </a:xfr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900" b="1" i="1" dirty="0"/>
              <a:t>О работе детского мини-технопарка </a:t>
            </a:r>
            <a:br>
              <a:rPr lang="ru-RU" sz="4900" b="1" i="1" dirty="0"/>
            </a:br>
            <a:r>
              <a:rPr lang="ru-RU" sz="4900" b="1" i="1" dirty="0"/>
              <a:t>  ГБОУ СОШ «ОЦ» с. Тимашево</a:t>
            </a:r>
            <a:br>
              <a:rPr lang="ru-RU" sz="4900" b="1" i="1" dirty="0"/>
            </a:br>
            <a:r>
              <a:rPr lang="ru-RU" sz="4900" b="1" i="1" dirty="0"/>
              <a:t>в  2021 </a:t>
            </a:r>
            <a:r>
              <a:rPr lang="ru-RU" sz="4900" b="1" i="1" dirty="0" err="1"/>
              <a:t>уч.году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3200" dirty="0"/>
              <a:t>2021г.</a:t>
            </a:r>
          </a:p>
        </p:txBody>
      </p:sp>
    </p:spTree>
    <p:extLst>
      <p:ext uri="{BB962C8B-B14F-4D97-AF65-F5344CB8AC3E}">
        <p14:creationId xmlns:p14="http://schemas.microsoft.com/office/powerpoint/2010/main" val="6211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План работы на 2020-2021 год</a:t>
            </a:r>
            <a:endParaRPr lang="ru-RU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8935635"/>
              </p:ext>
            </p:extLst>
          </p:nvPr>
        </p:nvGraphicFramePr>
        <p:xfrm>
          <a:off x="478971" y="1417638"/>
          <a:ext cx="11234058" cy="52547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6787"/>
                <a:gridCol w="5823023"/>
                <a:gridCol w="1975437"/>
                <a:gridCol w="2808811"/>
              </a:tblGrid>
              <a:tr h="99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№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Мероприятия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Сроки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Ответственные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07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Разработка и утверждение локальных актов, регламентирующих инновационную деятельность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Август 2020г.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Наумова Л.А-директор школы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68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Разработка и утверждение рабочих программ внеурочной деятельности технической направленности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Август 2020г.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МС школы, педагоги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07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Корректировка рабочих программ по предметам астрономия, информатика, технология.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Август 2020г.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МС школы, педагоги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07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Повышение квалификации учителей, реализующих программы технической направленности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 графику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Козлова И.Е.-зам.директора по УВР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68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Проведение Дня открытых дверей для обучающихся, родителей и педагогов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Ноябрь 2020г.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Воробьев В.С.- руководитель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07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Размещение информации о деятельности мини-технопарка на официальном сайте школы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Постоянно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Мелешихин М.А.- отв. за сайт школы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68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Проведение мастер-классов по использованию ресурсов мини-технопарка в урочной и внеурочной деятельности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Ноябрь-декабрь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2020г.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Воробьев В.С.- руководитель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68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и проведение школьных соревнований «Робо-гонки» для учащихся 5-6 классов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Февраль-март 2021г.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Воробьев В.С.- руководитель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68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и проведение школьного конкурса на лучшую конструкторскую модель на базе </a:t>
                      </a:r>
                      <a:r>
                        <a:rPr lang="en-US" sz="1000">
                          <a:effectLst/>
                        </a:rPr>
                        <a:t>EV</a:t>
                      </a:r>
                      <a:r>
                        <a:rPr lang="ru-RU" sz="1000">
                          <a:effectLst/>
                        </a:rPr>
                        <a:t>3 для учащихся 7-11 классов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Февраль-март 2021г.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Воробьев В.С.- руководитель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68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Подготовка и участие в соревнованиях и конкурсах технической направленности окружного и областного уровней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 графику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Воробьев В.С.- руководитель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44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Организация и проведение  профильных смен технической направленности с использованием ресурсов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Ноябрь 2020г.,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Февраль 2021г.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Фуныгина Т.В. зам.директора по ВР,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Воробьев В.С.- руководитель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3177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Участие в областном проекте «</a:t>
                      </a:r>
                      <a:r>
                        <a:rPr lang="en-US" sz="1000">
                          <a:effectLst/>
                        </a:rPr>
                        <a:t>IT</a:t>
                      </a:r>
                      <a:r>
                        <a:rPr lang="ru-RU" sz="1000">
                          <a:effectLst/>
                        </a:rPr>
                        <a:t>-каникулы»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Февраль 2021г.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Воробьев В.С.- руководитель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1790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Контроль за деятельностью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Постоянно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Фуныгина Т.В. зам.директора по ВР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44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Анализ работы школьного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Январь, май 2021г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Фуныгина Т.В. зам.директора по ВР,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Воробьев В.С.- руководитель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68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Участие в мероприятиях по распространению опыта работы школьных мини-технопарков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 графику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Воробьев В.С.- руководитель мини-технопарка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268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Организация работы над индивидуальными проектами обучающихся 10-11 классов (технологический профиль обучения)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Постоянно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Педагоги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  <a:tr h="44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Планирование работы школьного мини- технопарка на следующий учебный год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Июнь-август 2021г.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</a:rPr>
                        <a:t>Фуныгина</a:t>
                      </a:r>
                      <a:r>
                        <a:rPr lang="ru-RU" sz="1000" dirty="0">
                          <a:effectLst/>
                        </a:rPr>
                        <a:t> Т.В. </a:t>
                      </a:r>
                      <a:r>
                        <a:rPr lang="ru-RU" sz="1000" dirty="0" err="1">
                          <a:effectLst/>
                        </a:rPr>
                        <a:t>зам.директора</a:t>
                      </a:r>
                      <a:r>
                        <a:rPr lang="ru-RU" sz="1000" dirty="0">
                          <a:effectLst/>
                        </a:rPr>
                        <a:t> по ВР,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Воробьев В.С.- руководитель мини-технопарка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776" marR="2977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336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0F88DF-55AB-4CEE-A814-A1A1210E6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Мероприятия 2021 года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848CF21-13AF-4250-B7A5-65EF40A4B7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1. Внутришкольное соревнование «</a:t>
            </a:r>
            <a:r>
              <a:rPr lang="ru-RU" dirty="0" err="1"/>
              <a:t>Робо</a:t>
            </a:r>
            <a:r>
              <a:rPr lang="ru-RU" dirty="0"/>
              <a:t>-гонки» для учащихся 5-6 классов 18.03.2021.</a:t>
            </a:r>
          </a:p>
          <a:p>
            <a:r>
              <a:rPr lang="ru-RU" dirty="0"/>
              <a:t>2. Участие в </a:t>
            </a:r>
            <a:r>
              <a:rPr lang="ru-RU" dirty="0" err="1"/>
              <a:t>хакатоне</a:t>
            </a:r>
            <a:r>
              <a:rPr lang="ru-RU" dirty="0"/>
              <a:t> «Железо рулит» 19.03.2021г.</a:t>
            </a:r>
          </a:p>
          <a:p>
            <a:r>
              <a:rPr lang="ru-RU" dirty="0"/>
              <a:t>3. Внутришкольный конкурс на лучшую конструкторскую модель на базе </a:t>
            </a:r>
            <a:r>
              <a:rPr lang="en-US" dirty="0"/>
              <a:t>EV3 </a:t>
            </a:r>
            <a:r>
              <a:rPr lang="ru-RU" dirty="0"/>
              <a:t>для учащихся 7-11 классов 22.03.2021г.</a:t>
            </a:r>
          </a:p>
          <a:p>
            <a:r>
              <a:rPr lang="ru-RU" dirty="0"/>
              <a:t>4. Участие в образовательной акции </a:t>
            </a:r>
            <a:r>
              <a:rPr lang="en-US" dirty="0"/>
              <a:t>Digital </a:t>
            </a:r>
            <a:r>
              <a:rPr lang="ru-RU" dirty="0"/>
              <a:t>диктант 10-29 марта</a:t>
            </a:r>
          </a:p>
          <a:p>
            <a:r>
              <a:rPr lang="ru-RU" dirty="0"/>
              <a:t>5.Участие в областном проекте «</a:t>
            </a:r>
            <a:r>
              <a:rPr lang="en-US" dirty="0"/>
              <a:t>IT-</a:t>
            </a:r>
            <a:r>
              <a:rPr lang="ru-RU" dirty="0"/>
              <a:t>каникулы» с 15.02.2021 по 19.02.2021</a:t>
            </a:r>
          </a:p>
          <a:p>
            <a:r>
              <a:rPr lang="ru-RU" dirty="0"/>
              <a:t>6. Дистанционный турнир по робототехнике, посвященный 60-летию первого полёта в космос 20.05.2021</a:t>
            </a:r>
          </a:p>
        </p:txBody>
      </p:sp>
    </p:spTree>
    <p:extLst>
      <p:ext uri="{BB962C8B-B14F-4D97-AF65-F5344CB8AC3E}">
        <p14:creationId xmlns:p14="http://schemas.microsoft.com/office/powerpoint/2010/main" val="28872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93335E-A048-4846-B9FD-92CCDE02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Внеурочная и урочная деятельность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F7E6E57F-20DC-4FBE-8359-140203A1F65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5362" y="2219339"/>
            <a:ext cx="4393276" cy="328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63A02091-54FB-419C-AF40-478B2D98F7D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3362" y="2219339"/>
            <a:ext cx="4393276" cy="328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39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93335E-A048-4846-B9FD-92CCDE02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</a:t>
            </a:r>
            <a:r>
              <a:rPr lang="ru-RU" dirty="0" err="1"/>
              <a:t>Робо</a:t>
            </a:r>
            <a:r>
              <a:rPr lang="ru-RU" dirty="0"/>
              <a:t>-гонки»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89A891A8-AAD9-4F11-9C9F-978F1FEF90C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5362" y="2219339"/>
            <a:ext cx="4393276" cy="328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7C304E90-AA3E-42D2-B894-29D294BD6EB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3362" y="2219339"/>
            <a:ext cx="4393276" cy="328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32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44BDC2-4B22-4891-AD4B-9452D9B00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Конкурс лучших работ на базе </a:t>
            </a:r>
            <a:r>
              <a:rPr lang="en-US" dirty="0"/>
              <a:t>EV3</a:t>
            </a: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4A46F445-D7D5-4F06-A82F-8EF6A9CA49E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5362" y="2219339"/>
            <a:ext cx="4393276" cy="328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40BA3903-2D09-4E2B-81D1-DBB252C0B34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3362" y="2219339"/>
            <a:ext cx="4393276" cy="328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80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1F2373-1E34-4561-9D28-C3D3F458C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142504"/>
            <a:ext cx="11063668" cy="120862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Первые результаты</a:t>
            </a:r>
            <a:br>
              <a:rPr lang="ru-RU" sz="4000" b="1" dirty="0"/>
            </a:br>
            <a:r>
              <a:rPr lang="ru-RU" sz="4000" b="1" dirty="0"/>
              <a:t>Региональный </a:t>
            </a:r>
            <a:r>
              <a:rPr lang="ru-RU" sz="4000" b="1" dirty="0" err="1"/>
              <a:t>хакатон</a:t>
            </a:r>
            <a:r>
              <a:rPr lang="ru-RU" sz="4000" b="1" dirty="0"/>
              <a:t> «Железо рулит»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D3EA1E3-E72E-48D8-963A-F509CF9EAC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8A5A3464-21B4-4E2E-98B9-F87A9A75877A}"/>
              </a:ext>
            </a:extLst>
          </p:cNvPr>
          <p:cNvPicPr>
            <a:picLocks noGrp="1" noChangeAspect="1"/>
          </p:cNvPicPr>
          <p:nvPr>
            <p:ph type="pic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3375"/>
          <a:stretch>
            <a:fillRect/>
          </a:stretch>
        </p:blipFill>
        <p:spPr>
          <a:xfrm>
            <a:off x="577904" y="4050421"/>
            <a:ext cx="4268787" cy="2212762"/>
          </a:xfrm>
        </p:spPr>
      </p:pic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52F9D3D8-BD5F-4FD3-B913-A0E6A26875EE}"/>
              </a:ext>
            </a:extLst>
          </p:cNvPr>
          <p:cNvSpPr>
            <a:spLocks noGrp="1"/>
          </p:cNvSpPr>
          <p:nvPr>
            <p:ph type="body" sz="half" idx="18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FD260E83-E2DE-4D16-8134-0A089198BF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C902BA6E-F397-47EA-B00F-A873FEE05AA9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9" b="13249"/>
          <a:stretch>
            <a:fillRect/>
          </a:stretch>
        </p:blipFill>
        <p:spPr>
          <a:xfrm>
            <a:off x="3745632" y="1769329"/>
            <a:ext cx="4480003" cy="2329796"/>
          </a:xfrm>
          <a:prstGeom prst="roundRect">
            <a:avLst>
              <a:gd name="adj" fmla="val 1858"/>
            </a:avLst>
          </a:prstGeom>
        </p:spPr>
      </p:pic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26973EC0-3A8B-4035-B1F3-8893C2728DF1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FE2FF6B3-AD53-441A-8557-DCCF0720DB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AA43127B-7C3D-45A0-8C88-F2BB01E68499}"/>
              </a:ext>
            </a:extLst>
          </p:cNvPr>
          <p:cNvPicPr>
            <a:picLocks noGrp="1" noChangeAspect="1"/>
          </p:cNvPicPr>
          <p:nvPr>
            <p:ph type="pic" idx="2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68" b="13268"/>
          <a:stretch>
            <a:fillRect/>
          </a:stretch>
        </p:blipFill>
        <p:spPr>
          <a:xfrm>
            <a:off x="7245990" y="4012767"/>
            <a:ext cx="4325723" cy="2248345"/>
          </a:xfrm>
        </p:spPr>
      </p:pic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7753952A-3ED8-4730-BDCF-8C2748DD5BF6}"/>
              </a:ext>
            </a:extLst>
          </p:cNvPr>
          <p:cNvSpPr>
            <a:spLocks noGrp="1"/>
          </p:cNvSpPr>
          <p:nvPr>
            <p:ph type="body" sz="half" idx="20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9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1F2373-1E34-4561-9D28-C3D3F458C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142504"/>
            <a:ext cx="11063668" cy="120862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Всероссийский фестиваль образовательной робототехники «Стриж»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D3EA1E3-E72E-48D8-963A-F509CF9EAC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52F9D3D8-BD5F-4FD3-B913-A0E6A26875EE}"/>
              </a:ext>
            </a:extLst>
          </p:cNvPr>
          <p:cNvSpPr>
            <a:spLocks noGrp="1"/>
          </p:cNvSpPr>
          <p:nvPr>
            <p:ph type="body" sz="half" idx="18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FD260E83-E2DE-4D16-8134-0A089198BF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26973EC0-3A8B-4035-B1F3-8893C2728DF1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FE2FF6B3-AD53-441A-8557-DCCF0720DB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7753952A-3ED8-4730-BDCF-8C2748DD5BF6}"/>
              </a:ext>
            </a:extLst>
          </p:cNvPr>
          <p:cNvSpPr>
            <a:spLocks noGrp="1"/>
          </p:cNvSpPr>
          <p:nvPr>
            <p:ph type="body" sz="half" idx="20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Рисунок 3">
            <a:extLst>
              <a:ext uri="{FF2B5EF4-FFF2-40B4-BE49-F238E27FC236}">
                <a16:creationId xmlns:a16="http://schemas.microsoft.com/office/drawing/2014/main" xmlns="" id="{500B8ADE-267B-45B2-848A-B251D47F1C09}"/>
              </a:ext>
            </a:extLst>
          </p:cNvPr>
          <p:cNvSpPr>
            <a:spLocks noGrp="1"/>
          </p:cNvSpPr>
          <p:nvPr>
            <p:ph type="pic" idx="21"/>
          </p:nvPr>
        </p:nvSpPr>
        <p:spPr/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31A3364A-CDC8-40A8-B820-4F28F4D036DC}"/>
              </a:ext>
            </a:extLst>
          </p:cNvPr>
          <p:cNvPicPr>
            <a:picLocks noGrp="1" noChangeAspect="1"/>
          </p:cNvPicPr>
          <p:nvPr>
            <p:ph type="pic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03" b="31303"/>
          <a:stretch>
            <a:fillRect/>
          </a:stretch>
        </p:blipFill>
        <p:spPr>
          <a:xfrm>
            <a:off x="652462" y="2209799"/>
            <a:ext cx="5202455" cy="2696737"/>
          </a:xfr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DF379388-8C83-4371-8094-EC6CAC0D92C8}"/>
              </a:ext>
            </a:extLst>
          </p:cNvPr>
          <p:cNvPicPr>
            <a:picLocks noGrp="1" noChangeAspect="1"/>
          </p:cNvPicPr>
          <p:nvPr>
            <p:ph type="pic" idx="2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53" b="31253"/>
          <a:stretch>
            <a:fillRect/>
          </a:stretch>
        </p:blipFill>
        <p:spPr>
          <a:xfrm>
            <a:off x="5782801" y="2209799"/>
            <a:ext cx="5188411" cy="2696737"/>
          </a:xfrm>
        </p:spPr>
      </p:pic>
    </p:spTree>
    <p:extLst>
      <p:ext uri="{BB962C8B-B14F-4D97-AF65-F5344CB8AC3E}">
        <p14:creationId xmlns:p14="http://schemas.microsoft.com/office/powerpoint/2010/main" val="303199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1F2373-1E34-4561-9D28-C3D3F458C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/>
              <a:t>IT-</a:t>
            </a:r>
            <a:r>
              <a:rPr lang="ru-RU" sz="4000" b="1" dirty="0"/>
              <a:t>каникулы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D3EA1E3-E72E-48D8-963A-F509CF9EAC0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FD260E83-E2DE-4D16-8134-0A089198BF4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7753952A-3ED8-4730-BDCF-8C2748DD5BF6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5386388" cy="63976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C756B7F-A642-4BA0-8BCF-A7E4F7AA7C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1" y="1679308"/>
            <a:ext cx="5588929" cy="395205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15F062DB-7ABE-4986-A185-B1054C9EB8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679308"/>
            <a:ext cx="5588928" cy="395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33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F0B9C9-B755-4F9D-987A-DD64FA132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63" y="274638"/>
            <a:ext cx="11976410" cy="1143000"/>
          </a:xfrm>
        </p:spPr>
        <p:txBody>
          <a:bodyPr>
            <a:normAutofit fontScale="90000"/>
          </a:bodyPr>
          <a:lstStyle/>
          <a:p>
            <a:r>
              <a:rPr lang="ru-RU" sz="4400" b="1" dirty="0"/>
              <a:t>Дистанционный турнир по робототехнике, посвященный 60-летию первого полёта в космос</a:t>
            </a:r>
            <a:endParaRPr lang="ru-RU" dirty="0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xmlns="" id="{60D1F744-FEB7-4298-9957-B114375DAD0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9600" y="1988226"/>
            <a:ext cx="5384800" cy="3749911"/>
          </a:xfrm>
        </p:spPr>
      </p:pic>
      <p:pic>
        <p:nvPicPr>
          <p:cNvPr id="16" name="Объект 15">
            <a:extLst>
              <a:ext uri="{FF2B5EF4-FFF2-40B4-BE49-F238E27FC236}">
                <a16:creationId xmlns:a16="http://schemas.microsoft.com/office/drawing/2014/main" xmlns="" id="{0AC53C5D-95A0-46CD-9013-520E7F6B66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567" y="1600200"/>
            <a:ext cx="3202865" cy="4525963"/>
          </a:xfrm>
        </p:spPr>
      </p:pic>
    </p:spTree>
    <p:extLst>
      <p:ext uri="{BB962C8B-B14F-4D97-AF65-F5344CB8AC3E}">
        <p14:creationId xmlns:p14="http://schemas.microsoft.com/office/powerpoint/2010/main" val="25422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44BDC2-4B22-4891-AD4B-9452D9B00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Занятость детей</a:t>
            </a: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64508020"/>
              </p:ext>
            </p:extLst>
          </p:nvPr>
        </p:nvGraphicFramePr>
        <p:xfrm>
          <a:off x="6197600" y="1600200"/>
          <a:ext cx="5384800" cy="4846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0512070"/>
              </p:ext>
            </p:extLst>
          </p:nvPr>
        </p:nvGraphicFramePr>
        <p:xfrm>
          <a:off x="609600" y="1600200"/>
          <a:ext cx="5384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6064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0895" y="-2869"/>
            <a:ext cx="10511398" cy="138327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Национальный проект «Образование»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2800" dirty="0"/>
              <a:t>Проект создания технопарков реализуется с 2015 года </a:t>
            </a:r>
          </a:p>
          <a:p>
            <a:pPr fontAlgn="base"/>
            <a:r>
              <a:rPr lang="ru-RU" sz="2800" dirty="0"/>
              <a:t> Методические рекомендации по созданию детских технопарков "</a:t>
            </a:r>
            <a:r>
              <a:rPr lang="ru-RU" sz="2800" dirty="0" err="1"/>
              <a:t>Кванториум</a:t>
            </a:r>
            <a:r>
              <a:rPr lang="ru-RU" sz="2800" dirty="0"/>
              <a:t>" в рамках региональных проектов, обеспечивающих достижение целей, показателей и результата федерального проекта "Успех каждого ребенка" национального проекта "Образование“</a:t>
            </a:r>
            <a:r>
              <a:rPr lang="en-US" sz="2800" dirty="0"/>
              <a:t>                                                   </a:t>
            </a:r>
            <a:r>
              <a:rPr lang="ru-RU" dirty="0"/>
              <a:t>УТВЕРЖДЕНЫ</a:t>
            </a:r>
            <a:br>
              <a:rPr lang="ru-RU" dirty="0"/>
            </a:br>
            <a:r>
              <a:rPr lang="ru-RU" dirty="0"/>
              <a:t>распоряжением Министерства</a:t>
            </a:r>
            <a:br>
              <a:rPr lang="ru-RU" dirty="0"/>
            </a:br>
            <a:r>
              <a:rPr lang="ru-RU" dirty="0"/>
              <a:t>просвещения Российской Федерации</a:t>
            </a:r>
            <a:br>
              <a:rPr lang="ru-RU" dirty="0"/>
            </a:br>
            <a:r>
              <a:rPr lang="ru-RU" dirty="0"/>
              <a:t>от 17 декабря 2019 года N Р-139</a:t>
            </a:r>
          </a:p>
          <a:p>
            <a:pPr algn="ctr" fontAlgn="base"/>
            <a:endParaRPr lang="ru-RU" dirty="0"/>
          </a:p>
        </p:txBody>
      </p:sp>
      <p:pic>
        <p:nvPicPr>
          <p:cNvPr id="1026" name="Picture 2" descr="Минпросвещения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94" y="106879"/>
            <a:ext cx="1721707" cy="116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Минпросвещения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34"/>
            <a:ext cx="2126449" cy="143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57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Проект по робототехнике на конец 2021 учебного года 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1FB07333-573E-4C79-BEF8-92699DF26F2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3200" dirty="0"/>
              <a:t>Алгоритм сборки кубика Рубика</a:t>
            </a:r>
          </a:p>
          <a:p>
            <a:pPr>
              <a:buAutoNum type="arabicPeriod"/>
            </a:pPr>
            <a:r>
              <a:rPr lang="ru-RU" sz="3200" dirty="0"/>
              <a:t>Установить кубик Рубик на специальную платформу</a:t>
            </a:r>
          </a:p>
          <a:p>
            <a:pPr>
              <a:buAutoNum type="arabicPeriod"/>
            </a:pPr>
            <a:r>
              <a:rPr lang="ru-RU" sz="3200" dirty="0"/>
              <a:t>Запустить заранее запрограммированный модуль </a:t>
            </a:r>
            <a:r>
              <a:rPr lang="en-US" sz="3200" dirty="0"/>
              <a:t>NXT</a:t>
            </a:r>
          </a:p>
          <a:p>
            <a:pPr>
              <a:buAutoNum type="arabicPeriod"/>
            </a:pPr>
            <a:r>
              <a:rPr lang="ru-RU" sz="3200" dirty="0"/>
              <a:t>Запустить программу по сборке</a:t>
            </a:r>
          </a:p>
          <a:p>
            <a:pPr>
              <a:buAutoNum type="arabicPeriod"/>
            </a:pPr>
            <a:r>
              <a:rPr lang="ru-RU" sz="3200" dirty="0"/>
              <a:t>Ожидать пока робот закончит сборку</a:t>
            </a:r>
          </a:p>
          <a:p>
            <a:endParaRPr lang="ru-RU" dirty="0"/>
          </a:p>
        </p:txBody>
      </p:sp>
      <p:pic>
        <p:nvPicPr>
          <p:cNvPr id="8" name="Picture 2" descr="Мой робот собирает Кубик Рубика - LEGO MINDSTORMS EV 3 - YouTube">
            <a:extLst>
              <a:ext uri="{FF2B5EF4-FFF2-40B4-BE49-F238E27FC236}">
                <a16:creationId xmlns:a16="http://schemas.microsoft.com/office/drawing/2014/main" xmlns="" id="{BFD47F6D-42D9-43B2-94BE-29EE6E4C950D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2174875"/>
            <a:ext cx="5428379" cy="305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80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Результаты за 2020-2021 учебный год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1073" y="1417638"/>
            <a:ext cx="9349853" cy="533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3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детского мини-технопарка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Одна из немаловажных проблем это кадровых состав. На 2020-2021 учебный год на внеурочную деятельность в детском мини-технопарке работал 1 сотрудник.</a:t>
            </a:r>
          </a:p>
          <a:p>
            <a:r>
              <a:rPr lang="ru-RU" dirty="0" smtClean="0"/>
              <a:t>Другая проблема заключается в слабой связи с производством, а в частности для создания проектов узкой направленности необходимо, чтобы они были востребованы на производстве.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200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Перспективы развития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На 2020-2021 была задействована только 1 зона робототехники. В 2021-2022 году планируется задействование 3-х зон, а именно</a:t>
            </a:r>
            <a:r>
              <a:rPr lang="en-US" dirty="0" smtClean="0"/>
              <a:t>: </a:t>
            </a:r>
            <a:r>
              <a:rPr lang="ru-RU" dirty="0" smtClean="0"/>
              <a:t>робототехнической, </a:t>
            </a:r>
            <a:r>
              <a:rPr lang="en-US" dirty="0" smtClean="0"/>
              <a:t>IT</a:t>
            </a:r>
            <a:r>
              <a:rPr lang="ru-RU" dirty="0" smtClean="0"/>
              <a:t> зоны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Hi-tech </a:t>
            </a:r>
            <a:r>
              <a:rPr lang="ru-RU" dirty="0" smtClean="0"/>
              <a:t>цех, благодаря тому что ещё 2 новых педагога, </a:t>
            </a:r>
            <a:r>
              <a:rPr lang="ru-RU" dirty="0" err="1" smtClean="0"/>
              <a:t>Мелешихин</a:t>
            </a:r>
            <a:r>
              <a:rPr lang="ru-RU" dirty="0" smtClean="0"/>
              <a:t> Михаил Анатольевич и Гончарова Евгения Евгеньевна прошли соответствующие курсы и могут приступить к работе в новом учебном году. Всё это позволит охватить больше учащихся, которые смогут участвовать в различных конкурсах школьного, районного, областного, и всероссийского уровня, а так же создавать новые и уникальные проекты, которые будут востребованы на современном, конкурентном рынке.</a:t>
            </a:r>
          </a:p>
          <a:p>
            <a:r>
              <a:rPr lang="ru-RU" dirty="0" smtClean="0"/>
              <a:t>Планируем усилить профоринтационную работу и работу с пред профильными программами.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336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плана на новый учебный год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3895291"/>
              </p:ext>
            </p:extLst>
          </p:nvPr>
        </p:nvGraphicFramePr>
        <p:xfrm>
          <a:off x="441960" y="1615439"/>
          <a:ext cx="11262360" cy="49255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7744"/>
                <a:gridCol w="5462949"/>
                <a:gridCol w="2565056"/>
                <a:gridCol w="2556611"/>
              </a:tblGrid>
              <a:tr h="2020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Мероприятие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Время проведения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Отвественные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  <a:tr h="5052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Организация образовательного процесса по техническим направлениям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течение года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Воробьев В.С, Мелешихин М.А., Гончарова Е.Е., Фуныгина Т.В.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  <a:tr h="7073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Разработка дополнительных общеобразовательных программ, ориентированных на решение реальных технологических задач проектной деятельности обучающихся и программ внеурочной деятельности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 31 августа 2021 г.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Педагоги детского мини-технопарка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  <a:tr h="4041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Подготовка команд к участию в межрегиональном робототехническом фестивале «Кубок </a:t>
                      </a:r>
                      <a:r>
                        <a:rPr lang="en-US" sz="1200">
                          <a:effectLst/>
                        </a:rPr>
                        <a:t>ROBOTIC</a:t>
                      </a:r>
                      <a:r>
                        <a:rPr lang="ru-RU" sz="1200">
                          <a:effectLst/>
                        </a:rPr>
                        <a:t>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Сентябрь-октябрь 2021 г.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Воробьев В.С.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  <a:tr h="4041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Проведение мероприятий технической направленности в рамках проведения Дней технического творчества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 2021 г.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Педагоги детского мини-технопарка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  <a:tr h="5769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Подготовка команды к участию в </a:t>
                      </a:r>
                      <a:r>
                        <a:rPr lang="ru-RU" sz="1200" u="none" strike="noStrike">
                          <a:effectLst/>
                          <a:hlinkClick r:id="rId2"/>
                        </a:rPr>
                        <a:t>областном очно-заочный конкурсе на лучшую 3D-модель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 2021 г.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Мелешихин М.А.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  <a:tr h="3846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Проведение школьного конкурса «Гонка с препятствиями» на базе роботов </a:t>
                      </a:r>
                      <a:r>
                        <a:rPr lang="en-US" sz="1200">
                          <a:effectLst/>
                        </a:rPr>
                        <a:t>EV</a:t>
                      </a:r>
                      <a:r>
                        <a:rPr lang="ru-RU" sz="1200">
                          <a:effectLst/>
                        </a:rPr>
                        <a:t>3 и </a:t>
                      </a:r>
                      <a:r>
                        <a:rPr lang="en-US" sz="1200">
                          <a:effectLst/>
                        </a:rPr>
                        <a:t>NXT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Декабрь 2021 г.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Воробьев В.С.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  <a:tr h="2020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Конкурс школьных команд на лучшую конструкторскую модель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Февраль 2021 г.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Гончарова Е.Е.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  <a:tr h="3669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Подготовка к участию в районом конкурсе «Твори, выдумывай, пробуй!»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Март 2021 г.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Педагоги детского мини-технопарка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  <a:tr h="5517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Участие во всероссийский конкурс по конструированию и робототехнике «roboквант»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Апрель 2021 г.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Воробьев В.С.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  <a:tr h="2020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Внутришкольный конкурс по 3-</a:t>
                      </a:r>
                      <a:r>
                        <a:rPr lang="en-US" sz="1200">
                          <a:effectLst/>
                        </a:rPr>
                        <a:t>D</a:t>
                      </a:r>
                      <a:r>
                        <a:rPr lang="ru-RU" sz="1200">
                          <a:effectLst/>
                        </a:rPr>
                        <a:t> моделированию «</a:t>
                      </a:r>
                      <a:r>
                        <a:rPr lang="en-US" sz="1200">
                          <a:effectLst/>
                        </a:rPr>
                        <a:t>Best</a:t>
                      </a:r>
                      <a:r>
                        <a:rPr lang="ru-RU" sz="1200">
                          <a:effectLst/>
                        </a:rPr>
                        <a:t> 3-</a:t>
                      </a:r>
                      <a:r>
                        <a:rPr lang="en-US" sz="1200">
                          <a:effectLst/>
                        </a:rPr>
                        <a:t>d</a:t>
                      </a:r>
                      <a:r>
                        <a:rPr lang="ru-RU" sz="1200">
                          <a:effectLst/>
                        </a:rPr>
                        <a:t>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Май 2021 г.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Мелешихин М.А.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  <a:tr h="3846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Торжественная линейка обучающихся и педагогов по подведению работы технопарка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Май 2021 г.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Педагоги детского мини-технопарка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505" marR="7350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956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7379" y="48957"/>
            <a:ext cx="9404723" cy="140053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 sz="6000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       </a:t>
            </a:r>
            <a:r>
              <a:rPr lang="ru-RU" sz="6000" b="1" dirty="0"/>
              <a:t>Миссия и цель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579417"/>
            <a:ext cx="10415753" cy="4738255"/>
          </a:xfrm>
        </p:spPr>
        <p:txBody>
          <a:bodyPr>
            <a:normAutofit/>
          </a:bodyPr>
          <a:lstStyle/>
          <a:p>
            <a:r>
              <a:rPr lang="ru-RU" dirty="0"/>
              <a:t>содействовать ускоренному техническому развитию детей и реализации научно-технического потенциала  молодежи, внедряя эффективные модели образования.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Создание и развитие системы современных инновационных площадок интеллектуального развития и досуга для детей и подростков.</a:t>
            </a:r>
          </a:p>
        </p:txBody>
      </p:sp>
    </p:spTree>
    <p:extLst>
      <p:ext uri="{BB962C8B-B14F-4D97-AF65-F5344CB8AC3E}">
        <p14:creationId xmlns:p14="http://schemas.microsoft.com/office/powerpoint/2010/main" val="107827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/>
              <a:t>Задачи</a:t>
            </a:r>
            <a:r>
              <a:rPr lang="ru-RU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27443" y="1912814"/>
            <a:ext cx="10531889" cy="5153891"/>
          </a:xfrm>
        </p:spPr>
        <p:txBody>
          <a:bodyPr>
            <a:noAutofit/>
          </a:bodyPr>
          <a:lstStyle/>
          <a:p>
            <a:pPr fontAlgn="t"/>
            <a:r>
              <a:rPr lang="ru-RU" sz="2800" dirty="0"/>
              <a:t>Выстроить работу по профориентации для подростков,  проявивших значительные таланты в научно-техническом творчестве</a:t>
            </a:r>
          </a:p>
          <a:p>
            <a:pPr fontAlgn="t"/>
            <a:r>
              <a:rPr lang="ru-RU" sz="2800" dirty="0"/>
              <a:t> Внедрить новый  формат дополнительного образования детей в сфере инженерных наук.</a:t>
            </a:r>
          </a:p>
          <a:p>
            <a:pPr fontAlgn="t"/>
            <a:r>
              <a:rPr lang="ru-RU" sz="2800" dirty="0"/>
              <a:t>Обеспечить системное выявление и дальнейшее сопровождение одаренных в инженерных науках детей</a:t>
            </a:r>
          </a:p>
          <a:p>
            <a:r>
              <a:rPr lang="ru-RU" sz="2800" dirty="0"/>
              <a:t>Обеспечить доступность и качество занятий в детских технопарках для всех  желающих обучающихся.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V="1">
            <a:off x="7376415" y="9148471"/>
            <a:ext cx="5912074" cy="31068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86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Ресурсное обеспечение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27443" y="1912814"/>
            <a:ext cx="10531889" cy="5153891"/>
          </a:xfrm>
        </p:spPr>
        <p:txBody>
          <a:bodyPr>
            <a:noAutofit/>
          </a:bodyPr>
          <a:lstStyle/>
          <a:p>
            <a:pPr marL="342900" lvl="1" indent="-342900" fontAlgn="t">
              <a:buFont typeface="Arial" panose="020B0604020202020204" pitchFamily="34" charset="0"/>
              <a:buChar char="•"/>
            </a:pPr>
            <a:r>
              <a:rPr lang="ru-RU" sz="2800" dirty="0"/>
              <a:t>Мы работаем в условиях ограниченного ресурса сельской школы, отсутствуют сторонние досуговые и развлекательные комплексы. Поэтому именно в школе </a:t>
            </a:r>
            <a:r>
              <a:rPr lang="ru-RU" sz="2800" dirty="0" smtClean="0"/>
              <a:t>детям </a:t>
            </a:r>
            <a:r>
              <a:rPr lang="ru-RU" sz="2800" dirty="0"/>
              <a:t>необходимо дать не только образование, но и помочь с профилированием, выбором будущей профессии и дать все возможности для дальнейшего роста и развития в множестве отраслей. Одной из этих отраслей является </a:t>
            </a:r>
            <a:r>
              <a:rPr lang="en-US" sz="2800" dirty="0"/>
              <a:t>IT </a:t>
            </a:r>
            <a:r>
              <a:rPr lang="ru-RU" sz="2800" dirty="0"/>
              <a:t>и именно благодаря детскому мини-технопарку мы можем с уверенностью сказать, что дети не отстают от современных технологий и профессий </a:t>
            </a:r>
            <a:r>
              <a:rPr lang="ru-RU" sz="2800" dirty="0" smtClean="0"/>
              <a:t>будущего.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V="1">
            <a:off x="7376415" y="9148471"/>
            <a:ext cx="5912074" cy="31068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796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4691" y="122830"/>
            <a:ext cx="8655148" cy="101885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/>
              <a:t>Кадры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1599157" y="1677436"/>
            <a:ext cx="10131892" cy="608564"/>
          </a:xfrm>
        </p:spPr>
        <p:txBody>
          <a:bodyPr>
            <a:normAutofit/>
          </a:bodyPr>
          <a:lstStyle/>
          <a:p>
            <a:r>
              <a:rPr lang="ru-RU" sz="2800" dirty="0"/>
              <a:t>В августе 2 учителя прошли курсовую подготовку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7044" y="2104855"/>
            <a:ext cx="3863790" cy="3560937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07" y="2405356"/>
            <a:ext cx="4554790" cy="38971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699" y="2458714"/>
            <a:ext cx="4585385" cy="386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62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44BDC2-4B22-4891-AD4B-9452D9B00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Экскурсии по детскому мини-технопарку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xmlns="" id="{FDEDF3F2-74FD-472B-B12F-B13E2F7D5F4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25795622"/>
              </p:ext>
            </p:extLst>
          </p:nvPr>
        </p:nvGraphicFramePr>
        <p:xfrm>
          <a:off x="609600" y="1600200"/>
          <a:ext cx="5384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B93E1D83-972B-42AB-AB9A-DD1DB17EC2B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3362" y="2219339"/>
            <a:ext cx="4393276" cy="328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7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750A0041-DC0E-486B-9F91-3CD240AF5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VR</a:t>
            </a:r>
            <a:r>
              <a:rPr lang="ru-RU" sz="3200" dirty="0"/>
              <a:t>-</a:t>
            </a:r>
            <a:r>
              <a:rPr lang="ru-RU" sz="3200" dirty="0" err="1"/>
              <a:t>квантум+робо-квантум</a:t>
            </a:r>
            <a:endParaRPr lang="ru-RU" sz="24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3D776870-595C-4F73-B8CD-EDFA2E2CB4A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1205" y="2217261"/>
            <a:ext cx="4401589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AA2A5BEF-0D3B-4D30-8257-90C2E103AFA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89205" y="2217261"/>
            <a:ext cx="4401589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28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93335E-A048-4846-B9FD-92CCDE02B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145" y="452718"/>
            <a:ext cx="9302689" cy="1221703"/>
          </a:xfrm>
        </p:spPr>
        <p:txBody>
          <a:bodyPr/>
          <a:lstStyle/>
          <a:p>
            <a:pPr algn="ctr"/>
            <a:r>
              <a:rPr lang="en-US" sz="3600" dirty="0"/>
              <a:t>IT-</a:t>
            </a:r>
            <a:r>
              <a:rPr lang="ru-RU" sz="3600" dirty="0" err="1"/>
              <a:t>квантум</a:t>
            </a:r>
            <a:r>
              <a:rPr lang="ru-RU" sz="3600" dirty="0"/>
              <a:t>+</a:t>
            </a:r>
            <a:r>
              <a:rPr lang="en-US" sz="3600" dirty="0"/>
              <a:t>HI-TECH </a:t>
            </a:r>
            <a:r>
              <a:rPr lang="ru-RU" sz="3600" dirty="0"/>
              <a:t>цех </a:t>
            </a:r>
            <a:br>
              <a:rPr lang="ru-RU" sz="3600" dirty="0"/>
            </a:br>
            <a:r>
              <a:rPr lang="ru-RU" sz="2400" dirty="0"/>
              <a:t>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B22A8424-AF92-41C4-B08B-FAB4F48817F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585" y="1924238"/>
            <a:ext cx="5178829" cy="387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027AC94B-AD6B-43CA-B5BF-F0995638271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0585" y="1924238"/>
            <a:ext cx="5178829" cy="387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40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o-krug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techno-krug</Template>
  <TotalTime>718</TotalTime>
  <Words>1136</Words>
  <Application>Microsoft Office PowerPoint</Application>
  <PresentationFormat>Широкоэкранный</PresentationFormat>
  <Paragraphs>189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techno-krug</vt:lpstr>
      <vt:lpstr>   О работе детского мини-технопарка    ГБОУ СОШ «ОЦ» с. Тимашево в  2021 уч.году   2021г.</vt:lpstr>
      <vt:lpstr>Национальный проект «Образование»</vt:lpstr>
      <vt:lpstr>       Миссия и цель  </vt:lpstr>
      <vt:lpstr>Задачи  </vt:lpstr>
      <vt:lpstr>Ресурсное обеспечение </vt:lpstr>
      <vt:lpstr>Кадры</vt:lpstr>
      <vt:lpstr>Экскурсии по детскому мини-технопарку</vt:lpstr>
      <vt:lpstr>VR-квантум+робо-квантум</vt:lpstr>
      <vt:lpstr>IT-квантум+HI-TECH цех   </vt:lpstr>
      <vt:lpstr>План работы на 2020-2021 год</vt:lpstr>
      <vt:lpstr>Мероприятия 2021 года</vt:lpstr>
      <vt:lpstr>Внеурочная и урочная деятельность</vt:lpstr>
      <vt:lpstr>«Робо-гонки»</vt:lpstr>
      <vt:lpstr>Конкурс лучших работ на базе EV3</vt:lpstr>
      <vt:lpstr>Первые результаты Региональный хакатон «Железо рулит»</vt:lpstr>
      <vt:lpstr>Всероссийский фестиваль образовательной робототехники «Стриж»</vt:lpstr>
      <vt:lpstr>IT-каникулы</vt:lpstr>
      <vt:lpstr>Дистанционный турнир по робототехнике, посвященный 60-летию первого полёта в космос</vt:lpstr>
      <vt:lpstr>Занятость детей</vt:lpstr>
      <vt:lpstr>Проект по робототехнике на конец 2021 учебного года </vt:lpstr>
      <vt:lpstr>Результаты за 2020-2021 учебный год</vt:lpstr>
      <vt:lpstr>Проблемы детского мини-технопарка</vt:lpstr>
      <vt:lpstr>Перспективы развития</vt:lpstr>
      <vt:lpstr>Проект плана на новый учебный год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марта по десткому мини-технопарку ГБОУ СОШ «ОЦ» с. Тимашево</dc:title>
  <dc:creator>Пользователь</dc:creator>
  <cp:lastModifiedBy>Viktor</cp:lastModifiedBy>
  <cp:revision>52</cp:revision>
  <dcterms:created xsi:type="dcterms:W3CDTF">2021-03-18T14:04:25Z</dcterms:created>
  <dcterms:modified xsi:type="dcterms:W3CDTF">2021-08-12T10:28:03Z</dcterms:modified>
</cp:coreProperties>
</file>